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8" r:id="rId2"/>
    <p:sldId id="256" r:id="rId3"/>
    <p:sldId id="262" r:id="rId4"/>
    <p:sldId id="263" r:id="rId5"/>
    <p:sldId id="258" r:id="rId6"/>
    <p:sldId id="307" r:id="rId7"/>
    <p:sldId id="303" r:id="rId8"/>
    <p:sldId id="315" r:id="rId9"/>
    <p:sldId id="305" r:id="rId10"/>
    <p:sldId id="313" r:id="rId11"/>
    <p:sldId id="304" r:id="rId12"/>
    <p:sldId id="311" r:id="rId13"/>
    <p:sldId id="308" r:id="rId14"/>
    <p:sldId id="314" r:id="rId15"/>
    <p:sldId id="317" r:id="rId16"/>
    <p:sldId id="309" r:id="rId1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alina  Arancibia Salazar" initials="KAS" lastIdx="1" clrIdx="0">
    <p:extLst>
      <p:ext uri="{19B8F6BF-5375-455C-9EA6-DF929625EA0E}">
        <p15:presenceInfo xmlns:p15="http://schemas.microsoft.com/office/powerpoint/2012/main" userId="S::katalina.arancibia@mineduc.cl::fc03682a-c781-43ba-b7f1-0f00c782f2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C37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576" autoAdjust="0"/>
  </p:normalViewPr>
  <p:slideViewPr>
    <p:cSldViewPr snapToGrid="0">
      <p:cViewPr varScale="1">
        <p:scale>
          <a:sx n="57" d="100"/>
          <a:sy n="57" d="100"/>
        </p:scale>
        <p:origin x="10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DF30F5-8295-43CF-8B45-71035F548361}" type="datetimeFigureOut">
              <a:rPr lang="es-CL" smtClean="0"/>
              <a:t>21-08-2020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19FE5-B0B7-430B-8FC8-D238DABFA181}" type="slidenum">
              <a:rPr lang="es-CL" smtClean="0"/>
              <a:t>‹Nº›</a:t>
            </a:fld>
            <a:endParaRPr lang="es-CL"/>
          </a:p>
        </p:txBody>
      </p:sp>
    </p:spTree>
    <p:extLst>
      <p:ext uri="{BB962C8B-B14F-4D97-AF65-F5344CB8AC3E}">
        <p14:creationId xmlns:p14="http://schemas.microsoft.com/office/powerpoint/2010/main" val="139499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1C19FE5-B0B7-430B-8FC8-D238DABFA181}" type="slidenum">
              <a:rPr lang="es-CL" smtClean="0"/>
              <a:t>1</a:t>
            </a:fld>
            <a:endParaRPr lang="es-CL"/>
          </a:p>
        </p:txBody>
      </p:sp>
    </p:spTree>
    <p:extLst>
      <p:ext uri="{BB962C8B-B14F-4D97-AF65-F5344CB8AC3E}">
        <p14:creationId xmlns:p14="http://schemas.microsoft.com/office/powerpoint/2010/main" val="4093675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1C19FE5-B0B7-430B-8FC8-D238DABFA181}" type="slidenum">
              <a:rPr lang="es-CL" smtClean="0"/>
              <a:t>13</a:t>
            </a:fld>
            <a:endParaRPr lang="es-CL"/>
          </a:p>
        </p:txBody>
      </p:sp>
    </p:spTree>
    <p:extLst>
      <p:ext uri="{BB962C8B-B14F-4D97-AF65-F5344CB8AC3E}">
        <p14:creationId xmlns:p14="http://schemas.microsoft.com/office/powerpoint/2010/main" val="964057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1C19FE5-B0B7-430B-8FC8-D238DABFA181}" type="slidenum">
              <a:rPr lang="es-CL" smtClean="0"/>
              <a:t>14</a:t>
            </a:fld>
            <a:endParaRPr lang="es-CL"/>
          </a:p>
        </p:txBody>
      </p:sp>
    </p:spTree>
    <p:extLst>
      <p:ext uri="{BB962C8B-B14F-4D97-AF65-F5344CB8AC3E}">
        <p14:creationId xmlns:p14="http://schemas.microsoft.com/office/powerpoint/2010/main" val="3159631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1C19FE5-B0B7-430B-8FC8-D238DABFA181}" type="slidenum">
              <a:rPr lang="es-CL" smtClean="0"/>
              <a:t>15</a:t>
            </a:fld>
            <a:endParaRPr lang="es-CL"/>
          </a:p>
        </p:txBody>
      </p:sp>
    </p:spTree>
    <p:extLst>
      <p:ext uri="{BB962C8B-B14F-4D97-AF65-F5344CB8AC3E}">
        <p14:creationId xmlns:p14="http://schemas.microsoft.com/office/powerpoint/2010/main" val="3159631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1C19FE5-B0B7-430B-8FC8-D238DABFA181}" type="slidenum">
              <a:rPr lang="es-CL" smtClean="0"/>
              <a:t>16</a:t>
            </a:fld>
            <a:endParaRPr lang="es-CL"/>
          </a:p>
        </p:txBody>
      </p:sp>
    </p:spTree>
    <p:extLst>
      <p:ext uri="{BB962C8B-B14F-4D97-AF65-F5344CB8AC3E}">
        <p14:creationId xmlns:p14="http://schemas.microsoft.com/office/powerpoint/2010/main" val="435967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endParaRPr lang="es-ES" dirty="0"/>
          </a:p>
        </p:txBody>
      </p:sp>
      <p:sp>
        <p:nvSpPr>
          <p:cNvPr id="4" name="Marcador de número de diapositiva 3"/>
          <p:cNvSpPr>
            <a:spLocks noGrp="1"/>
          </p:cNvSpPr>
          <p:nvPr>
            <p:ph type="sldNum" sz="quarter" idx="5"/>
          </p:nvPr>
        </p:nvSpPr>
        <p:spPr/>
        <p:txBody>
          <a:bodyPr/>
          <a:lstStyle/>
          <a:p>
            <a:fld id="{D1C19FE5-B0B7-430B-8FC8-D238DABFA181}" type="slidenum">
              <a:rPr lang="es-CL" smtClean="0"/>
              <a:t>5</a:t>
            </a:fld>
            <a:endParaRPr lang="es-CL"/>
          </a:p>
        </p:txBody>
      </p:sp>
    </p:spTree>
    <p:extLst>
      <p:ext uri="{BB962C8B-B14F-4D97-AF65-F5344CB8AC3E}">
        <p14:creationId xmlns:p14="http://schemas.microsoft.com/office/powerpoint/2010/main" val="2913572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s-ES" sz="1800" dirty="0">
                <a:effectLst/>
                <a:latin typeface="Calibri" panose="020F0502020204030204" pitchFamily="34" charset="0"/>
                <a:ea typeface="Calibri" panose="020F0502020204030204" pitchFamily="34" charset="0"/>
              </a:rPr>
              <a:t>230.000 docentes y educadoras de párvulo pertenecientes a establecimiento municipales, particulares subvencionados, de administración delegada, y Servicios Locales de Educación Pública, se les entregará una copia impresa que llegará a cada establecimiento del país, cuando las condiciones sanitarias del país lo permitan.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s-ES" sz="1800" dirty="0">
                <a:effectLst/>
                <a:latin typeface="Calibri" panose="020F0502020204030204" pitchFamily="34" charset="0"/>
                <a:ea typeface="Calibri" panose="020F0502020204030204" pitchFamily="34" charset="0"/>
              </a:rPr>
              <a:t>Claves para el Bienestar fue pensada para que cada persona planifique su uso; comparta con otros si estima conveniente; pero nunca para ser evaluada, por que es una herramienta de crecimiento personal, ý el mejor evaluador de aquello es uno mismo.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s-ES" sz="1800" dirty="0">
                <a:effectLst/>
                <a:latin typeface="Calibri" panose="020F0502020204030204" pitchFamily="34" charset="0"/>
                <a:ea typeface="Calibri" panose="020F0502020204030204" pitchFamily="34" charset="0"/>
              </a:rPr>
              <a:t>Cuando estábamos construyendo la bitácora nos hicimos la misma pregunta; pensábamos en un año.. Luego un poco menos… sin embargo, como mencione en el punto anterior, es difícil definir un “estándar” porque dependerá del trayecto que recorra cada uno de nosotros en este viaje. </a:t>
            </a:r>
            <a:endParaRPr lang="es-CL" sz="1800" dirty="0">
              <a:effectLst/>
              <a:latin typeface="Calibri" panose="020F0502020204030204" pitchFamily="34" charset="0"/>
              <a:ea typeface="Calibri" panose="020F0502020204030204" pitchFamily="34" charset="0"/>
            </a:endParaRPr>
          </a:p>
          <a:p>
            <a:endParaRPr lang="es-CL" dirty="0"/>
          </a:p>
        </p:txBody>
      </p:sp>
      <p:sp>
        <p:nvSpPr>
          <p:cNvPr id="4" name="Marcador de número de diapositiva 3"/>
          <p:cNvSpPr>
            <a:spLocks noGrp="1"/>
          </p:cNvSpPr>
          <p:nvPr>
            <p:ph type="sldNum" sz="quarter" idx="5"/>
          </p:nvPr>
        </p:nvSpPr>
        <p:spPr/>
        <p:txBody>
          <a:bodyPr/>
          <a:lstStyle/>
          <a:p>
            <a:fld id="{D1C19FE5-B0B7-430B-8FC8-D238DABFA181}" type="slidenum">
              <a:rPr lang="es-CL" smtClean="0"/>
              <a:t>6</a:t>
            </a:fld>
            <a:endParaRPr lang="es-CL"/>
          </a:p>
        </p:txBody>
      </p:sp>
    </p:spTree>
    <p:extLst>
      <p:ext uri="{BB962C8B-B14F-4D97-AF65-F5344CB8AC3E}">
        <p14:creationId xmlns:p14="http://schemas.microsoft.com/office/powerpoint/2010/main" val="2519194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1C19FE5-B0B7-430B-8FC8-D238DABFA181}" type="slidenum">
              <a:rPr lang="es-CL" smtClean="0"/>
              <a:t>7</a:t>
            </a:fld>
            <a:endParaRPr lang="es-CL"/>
          </a:p>
        </p:txBody>
      </p:sp>
    </p:spTree>
    <p:extLst>
      <p:ext uri="{BB962C8B-B14F-4D97-AF65-F5344CB8AC3E}">
        <p14:creationId xmlns:p14="http://schemas.microsoft.com/office/powerpoint/2010/main" val="3290376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1C19FE5-B0B7-430B-8FC8-D238DABFA181}" type="slidenum">
              <a:rPr lang="es-CL" smtClean="0"/>
              <a:t>8</a:t>
            </a:fld>
            <a:endParaRPr lang="es-CL"/>
          </a:p>
        </p:txBody>
      </p:sp>
    </p:spTree>
    <p:extLst>
      <p:ext uri="{BB962C8B-B14F-4D97-AF65-F5344CB8AC3E}">
        <p14:creationId xmlns:p14="http://schemas.microsoft.com/office/powerpoint/2010/main" val="2784094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D1C19FE5-B0B7-430B-8FC8-D238DABFA181}" type="slidenum">
              <a:rPr lang="es-CL" smtClean="0"/>
              <a:t>9</a:t>
            </a:fld>
            <a:endParaRPr lang="es-CL"/>
          </a:p>
        </p:txBody>
      </p:sp>
    </p:spTree>
    <p:extLst>
      <p:ext uri="{BB962C8B-B14F-4D97-AF65-F5344CB8AC3E}">
        <p14:creationId xmlns:p14="http://schemas.microsoft.com/office/powerpoint/2010/main" val="2067005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L" sz="1200" dirty="0">
              <a:solidFill>
                <a:srgbClr val="2C3791"/>
              </a:solidFill>
              <a:latin typeface="+mj-lt"/>
            </a:endParaRPr>
          </a:p>
        </p:txBody>
      </p:sp>
      <p:sp>
        <p:nvSpPr>
          <p:cNvPr id="4" name="Marcador de número de diapositiva 3"/>
          <p:cNvSpPr>
            <a:spLocks noGrp="1"/>
          </p:cNvSpPr>
          <p:nvPr>
            <p:ph type="sldNum" sz="quarter" idx="5"/>
          </p:nvPr>
        </p:nvSpPr>
        <p:spPr/>
        <p:txBody>
          <a:bodyPr/>
          <a:lstStyle/>
          <a:p>
            <a:fld id="{D1C19FE5-B0B7-430B-8FC8-D238DABFA181}" type="slidenum">
              <a:rPr lang="es-CL" smtClean="0"/>
              <a:t>10</a:t>
            </a:fld>
            <a:endParaRPr lang="es-CL"/>
          </a:p>
        </p:txBody>
      </p:sp>
    </p:spTree>
    <p:extLst>
      <p:ext uri="{BB962C8B-B14F-4D97-AF65-F5344CB8AC3E}">
        <p14:creationId xmlns:p14="http://schemas.microsoft.com/office/powerpoint/2010/main" val="2020071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1C19FE5-B0B7-430B-8FC8-D238DABFA181}" type="slidenum">
              <a:rPr lang="es-CL" smtClean="0"/>
              <a:t>11</a:t>
            </a:fld>
            <a:endParaRPr lang="es-CL"/>
          </a:p>
        </p:txBody>
      </p:sp>
    </p:spTree>
    <p:extLst>
      <p:ext uri="{BB962C8B-B14F-4D97-AF65-F5344CB8AC3E}">
        <p14:creationId xmlns:p14="http://schemas.microsoft.com/office/powerpoint/2010/main" val="964057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solidFill>
                <a:srgbClr val="2C3791"/>
              </a:solidFill>
              <a:latin typeface="+mj-lt"/>
            </a:endParaRPr>
          </a:p>
        </p:txBody>
      </p:sp>
      <p:sp>
        <p:nvSpPr>
          <p:cNvPr id="4" name="Marcador de número de diapositiva 3"/>
          <p:cNvSpPr>
            <a:spLocks noGrp="1"/>
          </p:cNvSpPr>
          <p:nvPr>
            <p:ph type="sldNum" sz="quarter" idx="5"/>
          </p:nvPr>
        </p:nvSpPr>
        <p:spPr/>
        <p:txBody>
          <a:bodyPr/>
          <a:lstStyle/>
          <a:p>
            <a:fld id="{D1C19FE5-B0B7-430B-8FC8-D238DABFA181}" type="slidenum">
              <a:rPr lang="es-CL" smtClean="0"/>
              <a:t>12</a:t>
            </a:fld>
            <a:endParaRPr lang="es-CL"/>
          </a:p>
        </p:txBody>
      </p:sp>
    </p:spTree>
    <p:extLst>
      <p:ext uri="{BB962C8B-B14F-4D97-AF65-F5344CB8AC3E}">
        <p14:creationId xmlns:p14="http://schemas.microsoft.com/office/powerpoint/2010/main" val="170301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67D9D2-D396-4CE4-9333-B79E2F5B2F8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08237EAB-8C5A-46ED-BD2A-744C77CD61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548045C8-6719-43C2-9556-E38634F93B8B}"/>
              </a:ext>
            </a:extLst>
          </p:cNvPr>
          <p:cNvSpPr>
            <a:spLocks noGrp="1"/>
          </p:cNvSpPr>
          <p:nvPr>
            <p:ph type="dt" sz="half" idx="10"/>
          </p:nvPr>
        </p:nvSpPr>
        <p:spPr/>
        <p:txBody>
          <a:bodyPr/>
          <a:lstStyle/>
          <a:p>
            <a:fld id="{0A880433-967D-4469-8D55-526771BC6067}" type="datetimeFigureOut">
              <a:rPr lang="es-CL" smtClean="0"/>
              <a:t>21-08-2020</a:t>
            </a:fld>
            <a:endParaRPr lang="es-CL"/>
          </a:p>
        </p:txBody>
      </p:sp>
      <p:sp>
        <p:nvSpPr>
          <p:cNvPr id="5" name="Marcador de pie de página 4">
            <a:extLst>
              <a:ext uri="{FF2B5EF4-FFF2-40B4-BE49-F238E27FC236}">
                <a16:creationId xmlns:a16="http://schemas.microsoft.com/office/drawing/2014/main" id="{5BE05A3B-FB13-47F8-93CE-6ECEAB763CA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0277F83-B5EC-4AB5-84F0-29D10B56B8C7}"/>
              </a:ext>
            </a:extLst>
          </p:cNvPr>
          <p:cNvSpPr>
            <a:spLocks noGrp="1"/>
          </p:cNvSpPr>
          <p:nvPr>
            <p:ph type="sldNum" sz="quarter" idx="12"/>
          </p:nvPr>
        </p:nvSpPr>
        <p:spPr/>
        <p:txBody>
          <a:bodyPr/>
          <a:lstStyle/>
          <a:p>
            <a:fld id="{23F36AD3-F140-48DC-9D03-3030E8EAF409}" type="slidenum">
              <a:rPr lang="es-CL" smtClean="0"/>
              <a:t>‹Nº›</a:t>
            </a:fld>
            <a:endParaRPr lang="es-CL"/>
          </a:p>
        </p:txBody>
      </p:sp>
    </p:spTree>
    <p:extLst>
      <p:ext uri="{BB962C8B-B14F-4D97-AF65-F5344CB8AC3E}">
        <p14:creationId xmlns:p14="http://schemas.microsoft.com/office/powerpoint/2010/main" val="2194227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C1C2A4-8227-4877-A65D-9FFE014E4EA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93B21D8-EF87-4ECB-9C77-172D8A41DE5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4A08A18C-460A-4D53-B177-43347A2FC9C7}"/>
              </a:ext>
            </a:extLst>
          </p:cNvPr>
          <p:cNvSpPr>
            <a:spLocks noGrp="1"/>
          </p:cNvSpPr>
          <p:nvPr>
            <p:ph type="dt" sz="half" idx="10"/>
          </p:nvPr>
        </p:nvSpPr>
        <p:spPr/>
        <p:txBody>
          <a:bodyPr/>
          <a:lstStyle/>
          <a:p>
            <a:fld id="{0A880433-967D-4469-8D55-526771BC6067}" type="datetimeFigureOut">
              <a:rPr lang="es-CL" smtClean="0"/>
              <a:t>21-08-2020</a:t>
            </a:fld>
            <a:endParaRPr lang="es-CL"/>
          </a:p>
        </p:txBody>
      </p:sp>
      <p:sp>
        <p:nvSpPr>
          <p:cNvPr id="5" name="Marcador de pie de página 4">
            <a:extLst>
              <a:ext uri="{FF2B5EF4-FFF2-40B4-BE49-F238E27FC236}">
                <a16:creationId xmlns:a16="http://schemas.microsoft.com/office/drawing/2014/main" id="{02250A62-C3F0-4890-AD3C-CD8EA6751BB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72387A7-C652-4440-A073-4BACFF5DB219}"/>
              </a:ext>
            </a:extLst>
          </p:cNvPr>
          <p:cNvSpPr>
            <a:spLocks noGrp="1"/>
          </p:cNvSpPr>
          <p:nvPr>
            <p:ph type="sldNum" sz="quarter" idx="12"/>
          </p:nvPr>
        </p:nvSpPr>
        <p:spPr/>
        <p:txBody>
          <a:bodyPr/>
          <a:lstStyle/>
          <a:p>
            <a:fld id="{23F36AD3-F140-48DC-9D03-3030E8EAF409}" type="slidenum">
              <a:rPr lang="es-CL" smtClean="0"/>
              <a:t>‹Nº›</a:t>
            </a:fld>
            <a:endParaRPr lang="es-CL"/>
          </a:p>
        </p:txBody>
      </p:sp>
    </p:spTree>
    <p:extLst>
      <p:ext uri="{BB962C8B-B14F-4D97-AF65-F5344CB8AC3E}">
        <p14:creationId xmlns:p14="http://schemas.microsoft.com/office/powerpoint/2010/main" val="1333288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EAFB283-DB9B-4539-ACAD-CC86D801A7A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45FB4221-E548-4D59-80AD-0E43625BF56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EFF3BE1-BD21-4730-BB81-2A48A5763045}"/>
              </a:ext>
            </a:extLst>
          </p:cNvPr>
          <p:cNvSpPr>
            <a:spLocks noGrp="1"/>
          </p:cNvSpPr>
          <p:nvPr>
            <p:ph type="dt" sz="half" idx="10"/>
          </p:nvPr>
        </p:nvSpPr>
        <p:spPr/>
        <p:txBody>
          <a:bodyPr/>
          <a:lstStyle/>
          <a:p>
            <a:fld id="{0A880433-967D-4469-8D55-526771BC6067}" type="datetimeFigureOut">
              <a:rPr lang="es-CL" smtClean="0"/>
              <a:t>21-08-2020</a:t>
            </a:fld>
            <a:endParaRPr lang="es-CL"/>
          </a:p>
        </p:txBody>
      </p:sp>
      <p:sp>
        <p:nvSpPr>
          <p:cNvPr id="5" name="Marcador de pie de página 4">
            <a:extLst>
              <a:ext uri="{FF2B5EF4-FFF2-40B4-BE49-F238E27FC236}">
                <a16:creationId xmlns:a16="http://schemas.microsoft.com/office/drawing/2014/main" id="{2929B241-D035-4FCB-8CE9-8125C00469E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32B2FDB-5CFA-4BCA-984B-2192FB96590F}"/>
              </a:ext>
            </a:extLst>
          </p:cNvPr>
          <p:cNvSpPr>
            <a:spLocks noGrp="1"/>
          </p:cNvSpPr>
          <p:nvPr>
            <p:ph type="sldNum" sz="quarter" idx="12"/>
          </p:nvPr>
        </p:nvSpPr>
        <p:spPr/>
        <p:txBody>
          <a:bodyPr/>
          <a:lstStyle/>
          <a:p>
            <a:fld id="{23F36AD3-F140-48DC-9D03-3030E8EAF409}" type="slidenum">
              <a:rPr lang="es-CL" smtClean="0"/>
              <a:t>‹Nº›</a:t>
            </a:fld>
            <a:endParaRPr lang="es-CL"/>
          </a:p>
        </p:txBody>
      </p:sp>
    </p:spTree>
    <p:extLst>
      <p:ext uri="{BB962C8B-B14F-4D97-AF65-F5344CB8AC3E}">
        <p14:creationId xmlns:p14="http://schemas.microsoft.com/office/powerpoint/2010/main" val="3495068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E00A52-6AF6-443D-8CCF-1A7792D7ECA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311300D-6AC5-4FBC-A75C-D9AE6169AE6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0DA31DE-273A-4826-95A4-CABB81F56122}"/>
              </a:ext>
            </a:extLst>
          </p:cNvPr>
          <p:cNvSpPr>
            <a:spLocks noGrp="1"/>
          </p:cNvSpPr>
          <p:nvPr>
            <p:ph type="dt" sz="half" idx="10"/>
          </p:nvPr>
        </p:nvSpPr>
        <p:spPr/>
        <p:txBody>
          <a:bodyPr/>
          <a:lstStyle/>
          <a:p>
            <a:fld id="{0A880433-967D-4469-8D55-526771BC6067}" type="datetimeFigureOut">
              <a:rPr lang="es-CL" smtClean="0"/>
              <a:t>21-08-2020</a:t>
            </a:fld>
            <a:endParaRPr lang="es-CL"/>
          </a:p>
        </p:txBody>
      </p:sp>
      <p:sp>
        <p:nvSpPr>
          <p:cNvPr id="5" name="Marcador de pie de página 4">
            <a:extLst>
              <a:ext uri="{FF2B5EF4-FFF2-40B4-BE49-F238E27FC236}">
                <a16:creationId xmlns:a16="http://schemas.microsoft.com/office/drawing/2014/main" id="{2988108C-4D0E-4341-BBAB-456A11D3DA8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7BF0802-BA91-4030-92CC-9202E6FDAE06}"/>
              </a:ext>
            </a:extLst>
          </p:cNvPr>
          <p:cNvSpPr>
            <a:spLocks noGrp="1"/>
          </p:cNvSpPr>
          <p:nvPr>
            <p:ph type="sldNum" sz="quarter" idx="12"/>
          </p:nvPr>
        </p:nvSpPr>
        <p:spPr/>
        <p:txBody>
          <a:bodyPr/>
          <a:lstStyle/>
          <a:p>
            <a:fld id="{23F36AD3-F140-48DC-9D03-3030E8EAF409}" type="slidenum">
              <a:rPr lang="es-CL" smtClean="0"/>
              <a:t>‹Nº›</a:t>
            </a:fld>
            <a:endParaRPr lang="es-CL"/>
          </a:p>
        </p:txBody>
      </p:sp>
    </p:spTree>
    <p:extLst>
      <p:ext uri="{BB962C8B-B14F-4D97-AF65-F5344CB8AC3E}">
        <p14:creationId xmlns:p14="http://schemas.microsoft.com/office/powerpoint/2010/main" val="6166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64354A-B4C3-4BB4-A04C-A8E12BD6164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96A3BCE9-2E1A-488D-8B52-E19E6D910F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4235567-7AA9-4086-B7B6-6B10835554D2}"/>
              </a:ext>
            </a:extLst>
          </p:cNvPr>
          <p:cNvSpPr>
            <a:spLocks noGrp="1"/>
          </p:cNvSpPr>
          <p:nvPr>
            <p:ph type="dt" sz="half" idx="10"/>
          </p:nvPr>
        </p:nvSpPr>
        <p:spPr/>
        <p:txBody>
          <a:bodyPr/>
          <a:lstStyle/>
          <a:p>
            <a:fld id="{0A880433-967D-4469-8D55-526771BC6067}" type="datetimeFigureOut">
              <a:rPr lang="es-CL" smtClean="0"/>
              <a:t>21-08-2020</a:t>
            </a:fld>
            <a:endParaRPr lang="es-CL"/>
          </a:p>
        </p:txBody>
      </p:sp>
      <p:sp>
        <p:nvSpPr>
          <p:cNvPr id="5" name="Marcador de pie de página 4">
            <a:extLst>
              <a:ext uri="{FF2B5EF4-FFF2-40B4-BE49-F238E27FC236}">
                <a16:creationId xmlns:a16="http://schemas.microsoft.com/office/drawing/2014/main" id="{41D37831-8623-4F50-A55E-A7FB67E4213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5D8E2E5-0F79-41D1-BEC6-D1FC797591C2}"/>
              </a:ext>
            </a:extLst>
          </p:cNvPr>
          <p:cNvSpPr>
            <a:spLocks noGrp="1"/>
          </p:cNvSpPr>
          <p:nvPr>
            <p:ph type="sldNum" sz="quarter" idx="12"/>
          </p:nvPr>
        </p:nvSpPr>
        <p:spPr/>
        <p:txBody>
          <a:bodyPr/>
          <a:lstStyle/>
          <a:p>
            <a:fld id="{23F36AD3-F140-48DC-9D03-3030E8EAF409}" type="slidenum">
              <a:rPr lang="es-CL" smtClean="0"/>
              <a:t>‹Nº›</a:t>
            </a:fld>
            <a:endParaRPr lang="es-CL"/>
          </a:p>
        </p:txBody>
      </p:sp>
    </p:spTree>
    <p:extLst>
      <p:ext uri="{BB962C8B-B14F-4D97-AF65-F5344CB8AC3E}">
        <p14:creationId xmlns:p14="http://schemas.microsoft.com/office/powerpoint/2010/main" val="747610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437CB3-0C12-4F10-ABF4-5772F4867E8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56E2EEE-3A57-464A-989D-86A5E4EBF3A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24BE7D3E-B1F4-4C1A-8D9C-115EF9D7A03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709B89F6-C70D-4B9D-8A1B-2EBAE5E43A86}"/>
              </a:ext>
            </a:extLst>
          </p:cNvPr>
          <p:cNvSpPr>
            <a:spLocks noGrp="1"/>
          </p:cNvSpPr>
          <p:nvPr>
            <p:ph type="dt" sz="half" idx="10"/>
          </p:nvPr>
        </p:nvSpPr>
        <p:spPr/>
        <p:txBody>
          <a:bodyPr/>
          <a:lstStyle/>
          <a:p>
            <a:fld id="{0A880433-967D-4469-8D55-526771BC6067}" type="datetimeFigureOut">
              <a:rPr lang="es-CL" smtClean="0"/>
              <a:t>21-08-2020</a:t>
            </a:fld>
            <a:endParaRPr lang="es-CL"/>
          </a:p>
        </p:txBody>
      </p:sp>
      <p:sp>
        <p:nvSpPr>
          <p:cNvPr id="6" name="Marcador de pie de página 5">
            <a:extLst>
              <a:ext uri="{FF2B5EF4-FFF2-40B4-BE49-F238E27FC236}">
                <a16:creationId xmlns:a16="http://schemas.microsoft.com/office/drawing/2014/main" id="{2D67A4DC-6344-4402-BE0A-11DA61ECF18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472859A-8E04-4136-A398-FA90AC40AD30}"/>
              </a:ext>
            </a:extLst>
          </p:cNvPr>
          <p:cNvSpPr>
            <a:spLocks noGrp="1"/>
          </p:cNvSpPr>
          <p:nvPr>
            <p:ph type="sldNum" sz="quarter" idx="12"/>
          </p:nvPr>
        </p:nvSpPr>
        <p:spPr/>
        <p:txBody>
          <a:bodyPr/>
          <a:lstStyle/>
          <a:p>
            <a:fld id="{23F36AD3-F140-48DC-9D03-3030E8EAF409}" type="slidenum">
              <a:rPr lang="es-CL" smtClean="0"/>
              <a:t>‹Nº›</a:t>
            </a:fld>
            <a:endParaRPr lang="es-CL"/>
          </a:p>
        </p:txBody>
      </p:sp>
    </p:spTree>
    <p:extLst>
      <p:ext uri="{BB962C8B-B14F-4D97-AF65-F5344CB8AC3E}">
        <p14:creationId xmlns:p14="http://schemas.microsoft.com/office/powerpoint/2010/main" val="1799148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FF28D5-FBD6-4ACB-8081-8B785E54B09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97A8784-4C6B-462F-8F19-B654122818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E6EC8A6-3183-4F0E-8CA6-CF41226D2F5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E4850F91-0F0C-4FC8-8A49-4CC72DAAB1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1120322-2E53-4946-9E42-CABF289C117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34FDE0D2-C649-4A6C-A996-DB1AF6CC437B}"/>
              </a:ext>
            </a:extLst>
          </p:cNvPr>
          <p:cNvSpPr>
            <a:spLocks noGrp="1"/>
          </p:cNvSpPr>
          <p:nvPr>
            <p:ph type="dt" sz="half" idx="10"/>
          </p:nvPr>
        </p:nvSpPr>
        <p:spPr/>
        <p:txBody>
          <a:bodyPr/>
          <a:lstStyle/>
          <a:p>
            <a:fld id="{0A880433-967D-4469-8D55-526771BC6067}" type="datetimeFigureOut">
              <a:rPr lang="es-CL" smtClean="0"/>
              <a:t>21-08-2020</a:t>
            </a:fld>
            <a:endParaRPr lang="es-CL"/>
          </a:p>
        </p:txBody>
      </p:sp>
      <p:sp>
        <p:nvSpPr>
          <p:cNvPr id="8" name="Marcador de pie de página 7">
            <a:extLst>
              <a:ext uri="{FF2B5EF4-FFF2-40B4-BE49-F238E27FC236}">
                <a16:creationId xmlns:a16="http://schemas.microsoft.com/office/drawing/2014/main" id="{4033D639-FFA0-461B-8CE8-1A5A2B79889A}"/>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A6DA93FA-CD43-43E1-B97C-24F874917E98}"/>
              </a:ext>
            </a:extLst>
          </p:cNvPr>
          <p:cNvSpPr>
            <a:spLocks noGrp="1"/>
          </p:cNvSpPr>
          <p:nvPr>
            <p:ph type="sldNum" sz="quarter" idx="12"/>
          </p:nvPr>
        </p:nvSpPr>
        <p:spPr/>
        <p:txBody>
          <a:bodyPr/>
          <a:lstStyle/>
          <a:p>
            <a:fld id="{23F36AD3-F140-48DC-9D03-3030E8EAF409}" type="slidenum">
              <a:rPr lang="es-CL" smtClean="0"/>
              <a:t>‹Nº›</a:t>
            </a:fld>
            <a:endParaRPr lang="es-CL"/>
          </a:p>
        </p:txBody>
      </p:sp>
    </p:spTree>
    <p:extLst>
      <p:ext uri="{BB962C8B-B14F-4D97-AF65-F5344CB8AC3E}">
        <p14:creationId xmlns:p14="http://schemas.microsoft.com/office/powerpoint/2010/main" val="3327162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88B4BA-B812-4339-9218-20EDD25E6D3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2D24571D-24E4-4BF2-9ADB-D13478D144DB}"/>
              </a:ext>
            </a:extLst>
          </p:cNvPr>
          <p:cNvSpPr>
            <a:spLocks noGrp="1"/>
          </p:cNvSpPr>
          <p:nvPr>
            <p:ph type="dt" sz="half" idx="10"/>
          </p:nvPr>
        </p:nvSpPr>
        <p:spPr/>
        <p:txBody>
          <a:bodyPr/>
          <a:lstStyle/>
          <a:p>
            <a:fld id="{0A880433-967D-4469-8D55-526771BC6067}" type="datetimeFigureOut">
              <a:rPr lang="es-CL" smtClean="0"/>
              <a:t>21-08-2020</a:t>
            </a:fld>
            <a:endParaRPr lang="es-CL"/>
          </a:p>
        </p:txBody>
      </p:sp>
      <p:sp>
        <p:nvSpPr>
          <p:cNvPr id="4" name="Marcador de pie de página 3">
            <a:extLst>
              <a:ext uri="{FF2B5EF4-FFF2-40B4-BE49-F238E27FC236}">
                <a16:creationId xmlns:a16="http://schemas.microsoft.com/office/drawing/2014/main" id="{E9D0B0C9-18A4-4D99-85F0-ED9EA9B50639}"/>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C516E037-7F88-4745-B4E5-92E395F89F81}"/>
              </a:ext>
            </a:extLst>
          </p:cNvPr>
          <p:cNvSpPr>
            <a:spLocks noGrp="1"/>
          </p:cNvSpPr>
          <p:nvPr>
            <p:ph type="sldNum" sz="quarter" idx="12"/>
          </p:nvPr>
        </p:nvSpPr>
        <p:spPr/>
        <p:txBody>
          <a:bodyPr/>
          <a:lstStyle/>
          <a:p>
            <a:fld id="{23F36AD3-F140-48DC-9D03-3030E8EAF409}" type="slidenum">
              <a:rPr lang="es-CL" smtClean="0"/>
              <a:t>‹Nº›</a:t>
            </a:fld>
            <a:endParaRPr lang="es-CL"/>
          </a:p>
        </p:txBody>
      </p:sp>
    </p:spTree>
    <p:extLst>
      <p:ext uri="{BB962C8B-B14F-4D97-AF65-F5344CB8AC3E}">
        <p14:creationId xmlns:p14="http://schemas.microsoft.com/office/powerpoint/2010/main" val="343139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54B9A84-78FB-493D-945D-7AB40151BFDB}"/>
              </a:ext>
            </a:extLst>
          </p:cNvPr>
          <p:cNvSpPr>
            <a:spLocks noGrp="1"/>
          </p:cNvSpPr>
          <p:nvPr>
            <p:ph type="dt" sz="half" idx="10"/>
          </p:nvPr>
        </p:nvSpPr>
        <p:spPr/>
        <p:txBody>
          <a:bodyPr/>
          <a:lstStyle/>
          <a:p>
            <a:fld id="{0A880433-967D-4469-8D55-526771BC6067}" type="datetimeFigureOut">
              <a:rPr lang="es-CL" smtClean="0"/>
              <a:t>21-08-2020</a:t>
            </a:fld>
            <a:endParaRPr lang="es-CL"/>
          </a:p>
        </p:txBody>
      </p:sp>
      <p:sp>
        <p:nvSpPr>
          <p:cNvPr id="3" name="Marcador de pie de página 2">
            <a:extLst>
              <a:ext uri="{FF2B5EF4-FFF2-40B4-BE49-F238E27FC236}">
                <a16:creationId xmlns:a16="http://schemas.microsoft.com/office/drawing/2014/main" id="{475669D2-F28A-4CC9-BCF2-97F280DFF837}"/>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D1A67445-414C-49AA-982A-13D74BDD858E}"/>
              </a:ext>
            </a:extLst>
          </p:cNvPr>
          <p:cNvSpPr>
            <a:spLocks noGrp="1"/>
          </p:cNvSpPr>
          <p:nvPr>
            <p:ph type="sldNum" sz="quarter" idx="12"/>
          </p:nvPr>
        </p:nvSpPr>
        <p:spPr/>
        <p:txBody>
          <a:bodyPr/>
          <a:lstStyle/>
          <a:p>
            <a:fld id="{23F36AD3-F140-48DC-9D03-3030E8EAF409}" type="slidenum">
              <a:rPr lang="es-CL" smtClean="0"/>
              <a:t>‹Nº›</a:t>
            </a:fld>
            <a:endParaRPr lang="es-CL"/>
          </a:p>
        </p:txBody>
      </p:sp>
    </p:spTree>
    <p:extLst>
      <p:ext uri="{BB962C8B-B14F-4D97-AF65-F5344CB8AC3E}">
        <p14:creationId xmlns:p14="http://schemas.microsoft.com/office/powerpoint/2010/main" val="409147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7FCC7D-6C8D-4E4A-BCA2-F910C4CC481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F8F0EF2-2D6E-4C73-942E-CD4F87BF9F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362A3DED-780E-4639-AAEE-521A603D3E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2689689-4AB5-4AFD-8AD4-76A55C609CC4}"/>
              </a:ext>
            </a:extLst>
          </p:cNvPr>
          <p:cNvSpPr>
            <a:spLocks noGrp="1"/>
          </p:cNvSpPr>
          <p:nvPr>
            <p:ph type="dt" sz="half" idx="10"/>
          </p:nvPr>
        </p:nvSpPr>
        <p:spPr/>
        <p:txBody>
          <a:bodyPr/>
          <a:lstStyle/>
          <a:p>
            <a:fld id="{0A880433-967D-4469-8D55-526771BC6067}" type="datetimeFigureOut">
              <a:rPr lang="es-CL" smtClean="0"/>
              <a:t>21-08-2020</a:t>
            </a:fld>
            <a:endParaRPr lang="es-CL"/>
          </a:p>
        </p:txBody>
      </p:sp>
      <p:sp>
        <p:nvSpPr>
          <p:cNvPr id="6" name="Marcador de pie de página 5">
            <a:extLst>
              <a:ext uri="{FF2B5EF4-FFF2-40B4-BE49-F238E27FC236}">
                <a16:creationId xmlns:a16="http://schemas.microsoft.com/office/drawing/2014/main" id="{071E7D1A-1F97-467A-8BB3-341D90AC0D35}"/>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EB66D34-4484-40CA-B601-D14A54A96765}"/>
              </a:ext>
            </a:extLst>
          </p:cNvPr>
          <p:cNvSpPr>
            <a:spLocks noGrp="1"/>
          </p:cNvSpPr>
          <p:nvPr>
            <p:ph type="sldNum" sz="quarter" idx="12"/>
          </p:nvPr>
        </p:nvSpPr>
        <p:spPr/>
        <p:txBody>
          <a:bodyPr/>
          <a:lstStyle/>
          <a:p>
            <a:fld id="{23F36AD3-F140-48DC-9D03-3030E8EAF409}" type="slidenum">
              <a:rPr lang="es-CL" smtClean="0"/>
              <a:t>‹Nº›</a:t>
            </a:fld>
            <a:endParaRPr lang="es-CL"/>
          </a:p>
        </p:txBody>
      </p:sp>
    </p:spTree>
    <p:extLst>
      <p:ext uri="{BB962C8B-B14F-4D97-AF65-F5344CB8AC3E}">
        <p14:creationId xmlns:p14="http://schemas.microsoft.com/office/powerpoint/2010/main" val="2559213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885A9-13F1-463A-9FA1-54C33E68C05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5C71CD1B-1374-40C4-B5DF-531B1C3E26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ECE53F0C-94AD-4294-A398-3E8CD6125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AC9958A-339F-4C40-8364-1A98BCB4B8B9}"/>
              </a:ext>
            </a:extLst>
          </p:cNvPr>
          <p:cNvSpPr>
            <a:spLocks noGrp="1"/>
          </p:cNvSpPr>
          <p:nvPr>
            <p:ph type="dt" sz="half" idx="10"/>
          </p:nvPr>
        </p:nvSpPr>
        <p:spPr/>
        <p:txBody>
          <a:bodyPr/>
          <a:lstStyle/>
          <a:p>
            <a:fld id="{0A880433-967D-4469-8D55-526771BC6067}" type="datetimeFigureOut">
              <a:rPr lang="es-CL" smtClean="0"/>
              <a:t>21-08-2020</a:t>
            </a:fld>
            <a:endParaRPr lang="es-CL"/>
          </a:p>
        </p:txBody>
      </p:sp>
      <p:sp>
        <p:nvSpPr>
          <p:cNvPr id="6" name="Marcador de pie de página 5">
            <a:extLst>
              <a:ext uri="{FF2B5EF4-FFF2-40B4-BE49-F238E27FC236}">
                <a16:creationId xmlns:a16="http://schemas.microsoft.com/office/drawing/2014/main" id="{E2433E91-10B2-4D92-864C-6F07E9718D1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C982D16-FF7F-4EAD-BFFE-5626770E93C9}"/>
              </a:ext>
            </a:extLst>
          </p:cNvPr>
          <p:cNvSpPr>
            <a:spLocks noGrp="1"/>
          </p:cNvSpPr>
          <p:nvPr>
            <p:ph type="sldNum" sz="quarter" idx="12"/>
          </p:nvPr>
        </p:nvSpPr>
        <p:spPr/>
        <p:txBody>
          <a:bodyPr/>
          <a:lstStyle/>
          <a:p>
            <a:fld id="{23F36AD3-F140-48DC-9D03-3030E8EAF409}" type="slidenum">
              <a:rPr lang="es-CL" smtClean="0"/>
              <a:t>‹Nº›</a:t>
            </a:fld>
            <a:endParaRPr lang="es-CL"/>
          </a:p>
        </p:txBody>
      </p:sp>
    </p:spTree>
    <p:extLst>
      <p:ext uri="{BB962C8B-B14F-4D97-AF65-F5344CB8AC3E}">
        <p14:creationId xmlns:p14="http://schemas.microsoft.com/office/powerpoint/2010/main" val="1406062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64ED19-7E07-4652-8518-4FD31A970B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8F010C9-C0BA-426A-ABB2-B920737CD3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35D96FB-80B6-4B93-B0B5-3F3A3F7080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80433-967D-4469-8D55-526771BC6067}" type="datetimeFigureOut">
              <a:rPr lang="es-CL" smtClean="0"/>
              <a:t>21-08-2020</a:t>
            </a:fld>
            <a:endParaRPr lang="es-CL"/>
          </a:p>
        </p:txBody>
      </p:sp>
      <p:sp>
        <p:nvSpPr>
          <p:cNvPr id="5" name="Marcador de pie de página 4">
            <a:extLst>
              <a:ext uri="{FF2B5EF4-FFF2-40B4-BE49-F238E27FC236}">
                <a16:creationId xmlns:a16="http://schemas.microsoft.com/office/drawing/2014/main" id="{9BEE874F-A71B-45C6-8626-B9E4F4937B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9462E71A-E6F0-4103-80C4-82CC6FFD0E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36AD3-F140-48DC-9D03-3030E8EAF409}" type="slidenum">
              <a:rPr lang="es-CL" smtClean="0"/>
              <a:t>‹Nº›</a:t>
            </a:fld>
            <a:endParaRPr lang="es-CL"/>
          </a:p>
        </p:txBody>
      </p:sp>
    </p:spTree>
    <p:extLst>
      <p:ext uri="{BB962C8B-B14F-4D97-AF65-F5344CB8AC3E}">
        <p14:creationId xmlns:p14="http://schemas.microsoft.com/office/powerpoint/2010/main" val="2227890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mailto:convivenciaescolar@mineduc.cl" TargetMode="External"/><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onvivenciaescolar.mineduc.c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1.png"/><Relationship Id="rId4" Type="http://schemas.openxmlformats.org/officeDocument/2006/relationships/hyperlink" Target="mailto:convivenciaescolar@mineduc.c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C379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8E0D47-1112-4683-9A20-FD68BCC5A937}"/>
              </a:ext>
            </a:extLst>
          </p:cNvPr>
          <p:cNvSpPr>
            <a:spLocks noGrp="1"/>
          </p:cNvSpPr>
          <p:nvPr>
            <p:ph type="title"/>
          </p:nvPr>
        </p:nvSpPr>
        <p:spPr>
          <a:xfrm>
            <a:off x="838200" y="1968500"/>
            <a:ext cx="10515600" cy="1325563"/>
          </a:xfrm>
        </p:spPr>
        <p:txBody>
          <a:bodyPr>
            <a:normAutofit/>
          </a:bodyPr>
          <a:lstStyle/>
          <a:p>
            <a:pPr algn="ctr"/>
            <a:r>
              <a:rPr lang="es-ES" sz="5400" b="1" dirty="0">
                <a:solidFill>
                  <a:schemeClr val="bg1"/>
                </a:solidFill>
              </a:rPr>
              <a:t>Responde en el chat… </a:t>
            </a:r>
            <a:endParaRPr lang="es-CL" sz="5400" b="1" dirty="0">
              <a:solidFill>
                <a:schemeClr val="bg1"/>
              </a:solidFill>
            </a:endParaRPr>
          </a:p>
        </p:txBody>
      </p:sp>
      <p:sp>
        <p:nvSpPr>
          <p:cNvPr id="3" name="Marcador de contenido 2">
            <a:extLst>
              <a:ext uri="{FF2B5EF4-FFF2-40B4-BE49-F238E27FC236}">
                <a16:creationId xmlns:a16="http://schemas.microsoft.com/office/drawing/2014/main" id="{344C3451-F14B-439B-B5EC-E77B89D962F6}"/>
              </a:ext>
            </a:extLst>
          </p:cNvPr>
          <p:cNvSpPr>
            <a:spLocks noGrp="1"/>
          </p:cNvSpPr>
          <p:nvPr>
            <p:ph idx="1"/>
          </p:nvPr>
        </p:nvSpPr>
        <p:spPr>
          <a:xfrm>
            <a:off x="838200" y="3294063"/>
            <a:ext cx="10515600" cy="4351338"/>
          </a:xfrm>
        </p:spPr>
        <p:txBody>
          <a:bodyPr>
            <a:normAutofit/>
          </a:bodyPr>
          <a:lstStyle/>
          <a:p>
            <a:pPr marL="0" indent="0" algn="ctr">
              <a:buNone/>
            </a:pPr>
            <a:endParaRPr lang="es-ES" sz="3600" dirty="0">
              <a:solidFill>
                <a:srgbClr val="2C3791"/>
              </a:solidFill>
            </a:endParaRPr>
          </a:p>
          <a:p>
            <a:pPr marL="0" indent="0" algn="ctr">
              <a:buNone/>
            </a:pPr>
            <a:r>
              <a:rPr lang="es-ES" sz="3600" dirty="0">
                <a:solidFill>
                  <a:schemeClr val="bg1"/>
                </a:solidFill>
              </a:rPr>
              <a:t>Imagina que eres un observador externo: </a:t>
            </a:r>
          </a:p>
          <a:p>
            <a:pPr marL="0" indent="0" algn="ctr">
              <a:buNone/>
            </a:pPr>
            <a:r>
              <a:rPr lang="es-ES" sz="3600" b="1" dirty="0">
                <a:solidFill>
                  <a:schemeClr val="bg1"/>
                </a:solidFill>
              </a:rPr>
              <a:t>¿Qué acciones observas en una comunidad educativa en la que  existe una cultura de cuidado?</a:t>
            </a:r>
            <a:endParaRPr lang="es-CL" sz="3600" b="1" dirty="0">
              <a:solidFill>
                <a:schemeClr val="bg1"/>
              </a:solidFill>
            </a:endParaRPr>
          </a:p>
        </p:txBody>
      </p:sp>
      <p:pic>
        <p:nvPicPr>
          <p:cNvPr id="7" name="Imagen 6">
            <a:extLst>
              <a:ext uri="{FF2B5EF4-FFF2-40B4-BE49-F238E27FC236}">
                <a16:creationId xmlns:a16="http://schemas.microsoft.com/office/drawing/2014/main" id="{ED35AD32-E3E7-4AD8-8939-61D7FFCA7AB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914" y="6718390"/>
            <a:ext cx="153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FB4A5124-36C5-4A12-9FC3-65AD0DC4137D}"/>
              </a:ext>
            </a:extLst>
          </p:cNvPr>
          <p:cNvPicPr>
            <a:picLocks noChangeAspect="1"/>
          </p:cNvPicPr>
          <p:nvPr/>
        </p:nvPicPr>
        <p:blipFill rotWithShape="1">
          <a:blip r:embed="rId4"/>
          <a:srcRect l="18657" t="6651" r="17829" b="1483"/>
          <a:stretch/>
        </p:blipFill>
        <p:spPr>
          <a:xfrm>
            <a:off x="9764814" y="155932"/>
            <a:ext cx="2233055" cy="1748713"/>
          </a:xfrm>
          <a:prstGeom prst="rect">
            <a:avLst/>
          </a:prstGeom>
        </p:spPr>
      </p:pic>
      <p:pic>
        <p:nvPicPr>
          <p:cNvPr id="11" name="Imagen 3">
            <a:extLst>
              <a:ext uri="{FF2B5EF4-FFF2-40B4-BE49-F238E27FC236}">
                <a16:creationId xmlns:a16="http://schemas.microsoft.com/office/drawing/2014/main" id="{92CBB844-012B-42D4-95FE-11DD9D0A52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914" y="332401"/>
            <a:ext cx="1536700" cy="139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831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B6F9AE-73C1-4D07-8A82-21136893928A}"/>
              </a:ext>
            </a:extLst>
          </p:cNvPr>
          <p:cNvSpPr>
            <a:spLocks noGrp="1"/>
          </p:cNvSpPr>
          <p:nvPr>
            <p:ph type="title"/>
          </p:nvPr>
        </p:nvSpPr>
        <p:spPr/>
        <p:txBody>
          <a:bodyPr/>
          <a:lstStyle/>
          <a:p>
            <a:r>
              <a:rPr lang="es-ES" b="1" dirty="0">
                <a:solidFill>
                  <a:srgbClr val="2C3791"/>
                </a:solidFill>
              </a:rPr>
              <a:t>Ejercicio 1 :</a:t>
            </a:r>
            <a:endParaRPr lang="es-CL" b="1" dirty="0">
              <a:solidFill>
                <a:srgbClr val="2C3791"/>
              </a:solidFill>
            </a:endParaRPr>
          </a:p>
        </p:txBody>
      </p:sp>
      <p:sp>
        <p:nvSpPr>
          <p:cNvPr id="3" name="Marcador de contenido 2">
            <a:extLst>
              <a:ext uri="{FF2B5EF4-FFF2-40B4-BE49-F238E27FC236}">
                <a16:creationId xmlns:a16="http://schemas.microsoft.com/office/drawing/2014/main" id="{3489721F-88A8-4BEE-BE8B-544E69BB6C87}"/>
              </a:ext>
            </a:extLst>
          </p:cNvPr>
          <p:cNvSpPr>
            <a:spLocks noGrp="1"/>
          </p:cNvSpPr>
          <p:nvPr>
            <p:ph idx="1"/>
          </p:nvPr>
        </p:nvSpPr>
        <p:spPr>
          <a:xfrm>
            <a:off x="838200" y="1916203"/>
            <a:ext cx="10515600" cy="4260760"/>
          </a:xfrm>
        </p:spPr>
        <p:txBody>
          <a:bodyPr>
            <a:normAutofit/>
          </a:bodyPr>
          <a:lstStyle/>
          <a:p>
            <a:pPr marL="457200" lvl="1" indent="0" algn="ctr">
              <a:buNone/>
            </a:pPr>
            <a:endParaRPr lang="es-ES" sz="2800" dirty="0">
              <a:solidFill>
                <a:srgbClr val="2C3791"/>
              </a:solidFill>
              <a:latin typeface="+mj-lt"/>
            </a:endParaRPr>
          </a:p>
          <a:p>
            <a:pPr marL="457200" lvl="1" indent="0" algn="ctr">
              <a:buNone/>
            </a:pPr>
            <a:r>
              <a:rPr lang="es-ES" sz="2800" u="sng" dirty="0">
                <a:solidFill>
                  <a:srgbClr val="2C3791"/>
                </a:solidFill>
                <a:latin typeface="+mj-lt"/>
              </a:rPr>
              <a:t>Responde en el chat.</a:t>
            </a:r>
          </a:p>
          <a:p>
            <a:pPr marL="457200" lvl="1" indent="0" algn="ctr">
              <a:buNone/>
            </a:pPr>
            <a:r>
              <a:rPr lang="es-ES" sz="3600" b="1" dirty="0">
                <a:solidFill>
                  <a:srgbClr val="2C3791"/>
                </a:solidFill>
                <a:latin typeface="+mj-lt"/>
              </a:rPr>
              <a:t>¿</a:t>
            </a:r>
            <a:r>
              <a:rPr lang="es-CL" sz="3600" b="1" dirty="0">
                <a:solidFill>
                  <a:srgbClr val="2C3791"/>
                </a:solidFill>
                <a:latin typeface="+mj-lt"/>
              </a:rPr>
              <a:t>Qué estás haciendo por tu bienestar hoy?</a:t>
            </a:r>
          </a:p>
        </p:txBody>
      </p:sp>
      <p:pic>
        <p:nvPicPr>
          <p:cNvPr id="5" name="Imagen 4">
            <a:extLst>
              <a:ext uri="{FF2B5EF4-FFF2-40B4-BE49-F238E27FC236}">
                <a16:creationId xmlns:a16="http://schemas.microsoft.com/office/drawing/2014/main" id="{1A1F16D9-4C1D-4F5E-8714-E45CEB41A35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914" y="6718390"/>
            <a:ext cx="153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a:extLst>
              <a:ext uri="{FF2B5EF4-FFF2-40B4-BE49-F238E27FC236}">
                <a16:creationId xmlns:a16="http://schemas.microsoft.com/office/drawing/2014/main" id="{D2BCADAC-2E86-4910-9AB3-E45001118E88}"/>
              </a:ext>
            </a:extLst>
          </p:cNvPr>
          <p:cNvSpPr/>
          <p:nvPr/>
        </p:nvSpPr>
        <p:spPr>
          <a:xfrm>
            <a:off x="392914" y="365125"/>
            <a:ext cx="11366695" cy="6127750"/>
          </a:xfrm>
          <a:prstGeom prst="rect">
            <a:avLst/>
          </a:prstGeom>
          <a:noFill/>
          <a:ln w="38100">
            <a:solidFill>
              <a:srgbClr val="2C3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 name="Imagen 3">
            <a:extLst>
              <a:ext uri="{FF2B5EF4-FFF2-40B4-BE49-F238E27FC236}">
                <a16:creationId xmlns:a16="http://schemas.microsoft.com/office/drawing/2014/main" id="{B3D9CEE5-DF76-4284-AF97-2E524C14F5BA}"/>
              </a:ext>
            </a:extLst>
          </p:cNvPr>
          <p:cNvPicPr>
            <a:picLocks noChangeAspect="1"/>
          </p:cNvPicPr>
          <p:nvPr/>
        </p:nvPicPr>
        <p:blipFill rotWithShape="1">
          <a:blip r:embed="rId4"/>
          <a:srcRect l="50000" t="36520" r="38333" b="44142"/>
          <a:stretch/>
        </p:blipFill>
        <p:spPr>
          <a:xfrm>
            <a:off x="9533467" y="4480558"/>
            <a:ext cx="1820333" cy="1696405"/>
          </a:xfrm>
          <a:prstGeom prst="rect">
            <a:avLst/>
          </a:prstGeom>
        </p:spPr>
      </p:pic>
    </p:spTree>
    <p:extLst>
      <p:ext uri="{BB962C8B-B14F-4D97-AF65-F5344CB8AC3E}">
        <p14:creationId xmlns:p14="http://schemas.microsoft.com/office/powerpoint/2010/main" val="4118273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53D8EB-740E-40B7-88AC-BE707ED2F136}"/>
              </a:ext>
            </a:extLst>
          </p:cNvPr>
          <p:cNvSpPr>
            <a:spLocks noGrp="1"/>
          </p:cNvSpPr>
          <p:nvPr>
            <p:ph type="title"/>
          </p:nvPr>
        </p:nvSpPr>
        <p:spPr>
          <a:xfrm>
            <a:off x="818461" y="567794"/>
            <a:ext cx="10515600" cy="1325563"/>
          </a:xfrm>
        </p:spPr>
        <p:txBody>
          <a:bodyPr>
            <a:normAutofit/>
          </a:bodyPr>
          <a:lstStyle/>
          <a:p>
            <a:r>
              <a:rPr lang="es-ES" b="1" dirty="0">
                <a:solidFill>
                  <a:srgbClr val="2C3791"/>
                </a:solidFill>
              </a:rPr>
              <a:t>Estrategia 2: Aprovechar los espacios.</a:t>
            </a:r>
            <a:endParaRPr lang="es-CL" b="1" dirty="0"/>
          </a:p>
        </p:txBody>
      </p:sp>
      <p:sp>
        <p:nvSpPr>
          <p:cNvPr id="3" name="Marcador de contenido 2">
            <a:extLst>
              <a:ext uri="{FF2B5EF4-FFF2-40B4-BE49-F238E27FC236}">
                <a16:creationId xmlns:a16="http://schemas.microsoft.com/office/drawing/2014/main" id="{A7806F78-49F5-420A-B5EC-CB9CE3406C90}"/>
              </a:ext>
            </a:extLst>
          </p:cNvPr>
          <p:cNvSpPr>
            <a:spLocks noGrp="1"/>
          </p:cNvSpPr>
          <p:nvPr>
            <p:ph idx="1"/>
          </p:nvPr>
        </p:nvSpPr>
        <p:spPr/>
        <p:txBody>
          <a:bodyPr>
            <a:normAutofit/>
          </a:bodyPr>
          <a:lstStyle/>
          <a:p>
            <a:pPr marL="0" indent="0" algn="ctr">
              <a:buNone/>
            </a:pPr>
            <a:endParaRPr lang="es-CL" dirty="0">
              <a:solidFill>
                <a:srgbClr val="2C3791"/>
              </a:solidFill>
              <a:latin typeface="+mj-lt"/>
            </a:endParaRPr>
          </a:p>
          <a:p>
            <a:pPr marL="0" indent="0">
              <a:buNone/>
            </a:pPr>
            <a:r>
              <a:rPr lang="es-CL" dirty="0">
                <a:solidFill>
                  <a:srgbClr val="2C3791"/>
                </a:solidFill>
                <a:latin typeface="+mj-lt"/>
              </a:rPr>
              <a:t>En un momento acotado de cada reunión, de manera voluntaria un docente lidera una actividad que le haya llamado la atención de la bitácora. </a:t>
            </a:r>
          </a:p>
          <a:p>
            <a:pPr marL="0" indent="0">
              <a:buNone/>
            </a:pPr>
            <a:endParaRPr lang="es-CL" dirty="0">
              <a:solidFill>
                <a:srgbClr val="2C3791"/>
              </a:solidFill>
              <a:latin typeface="+mj-lt"/>
            </a:endParaRPr>
          </a:p>
          <a:p>
            <a:pPr marL="514350" indent="-514350">
              <a:buAutoNum type="arabicPeriod"/>
            </a:pPr>
            <a:r>
              <a:rPr lang="es-CL" dirty="0">
                <a:solidFill>
                  <a:srgbClr val="2C3791"/>
                </a:solidFill>
                <a:latin typeface="+mj-lt"/>
              </a:rPr>
              <a:t>Revisar la bitácora. </a:t>
            </a:r>
          </a:p>
          <a:p>
            <a:pPr marL="514350" indent="-514350">
              <a:buAutoNum type="arabicPeriod"/>
            </a:pPr>
            <a:r>
              <a:rPr lang="es-CL" dirty="0">
                <a:solidFill>
                  <a:srgbClr val="2C3791"/>
                </a:solidFill>
                <a:latin typeface="+mj-lt"/>
              </a:rPr>
              <a:t>Encontrar un ejercicio o lectura que le haya llamado la atención. </a:t>
            </a:r>
          </a:p>
          <a:p>
            <a:pPr marL="514350" indent="-514350">
              <a:buAutoNum type="arabicPeriod"/>
            </a:pPr>
            <a:r>
              <a:rPr lang="es-ES" dirty="0">
                <a:solidFill>
                  <a:srgbClr val="2C3791"/>
                </a:solidFill>
                <a:latin typeface="+mj-lt"/>
              </a:rPr>
              <a:t>Puede adaptarlo si cree necesario. </a:t>
            </a:r>
          </a:p>
          <a:p>
            <a:pPr marL="0" indent="0">
              <a:buNone/>
            </a:pPr>
            <a:endParaRPr lang="es-CL" dirty="0">
              <a:solidFill>
                <a:srgbClr val="2C3791"/>
              </a:solidFill>
              <a:latin typeface="+mj-lt"/>
            </a:endParaRPr>
          </a:p>
          <a:p>
            <a:pPr marL="0" indent="0">
              <a:buNone/>
            </a:pPr>
            <a:endParaRPr lang="es-CL" dirty="0">
              <a:solidFill>
                <a:srgbClr val="2C3791"/>
              </a:solidFill>
              <a:latin typeface="+mj-lt"/>
            </a:endParaRPr>
          </a:p>
          <a:p>
            <a:pPr marL="0" indent="0">
              <a:buNone/>
            </a:pPr>
            <a:endParaRPr lang="es-CL" dirty="0">
              <a:solidFill>
                <a:srgbClr val="2C3791"/>
              </a:solidFill>
              <a:latin typeface="+mj-lt"/>
            </a:endParaRPr>
          </a:p>
          <a:p>
            <a:pPr lvl="1">
              <a:buFontTx/>
              <a:buChar char="-"/>
            </a:pPr>
            <a:endParaRPr lang="es-ES" dirty="0">
              <a:solidFill>
                <a:srgbClr val="2C3791"/>
              </a:solidFill>
              <a:latin typeface="+mj-lt"/>
            </a:endParaRPr>
          </a:p>
        </p:txBody>
      </p:sp>
      <p:sp>
        <p:nvSpPr>
          <p:cNvPr id="5" name="Rectángulo 4">
            <a:extLst>
              <a:ext uri="{FF2B5EF4-FFF2-40B4-BE49-F238E27FC236}">
                <a16:creationId xmlns:a16="http://schemas.microsoft.com/office/drawing/2014/main" id="{2DA309B4-1D05-4103-9742-78A7794F7796}"/>
              </a:ext>
            </a:extLst>
          </p:cNvPr>
          <p:cNvSpPr/>
          <p:nvPr/>
        </p:nvSpPr>
        <p:spPr>
          <a:xfrm>
            <a:off x="392914" y="365125"/>
            <a:ext cx="11366695" cy="6127750"/>
          </a:xfrm>
          <a:prstGeom prst="rect">
            <a:avLst/>
          </a:prstGeom>
          <a:noFill/>
          <a:ln w="38100">
            <a:solidFill>
              <a:srgbClr val="2C3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 name="Imagen 6">
            <a:extLst>
              <a:ext uri="{FF2B5EF4-FFF2-40B4-BE49-F238E27FC236}">
                <a16:creationId xmlns:a16="http://schemas.microsoft.com/office/drawing/2014/main" id="{5D12758B-DA8F-4716-A3D2-5F064CC3C5D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914" y="6718390"/>
            <a:ext cx="153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7445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B6F9AE-73C1-4D07-8A82-21136893928A}"/>
              </a:ext>
            </a:extLst>
          </p:cNvPr>
          <p:cNvSpPr>
            <a:spLocks noGrp="1"/>
          </p:cNvSpPr>
          <p:nvPr>
            <p:ph type="title"/>
          </p:nvPr>
        </p:nvSpPr>
        <p:spPr/>
        <p:txBody>
          <a:bodyPr/>
          <a:lstStyle/>
          <a:p>
            <a:r>
              <a:rPr lang="es-ES" b="1" dirty="0">
                <a:solidFill>
                  <a:srgbClr val="2C3791"/>
                </a:solidFill>
              </a:rPr>
              <a:t>Ejercicio 2:</a:t>
            </a:r>
            <a:endParaRPr lang="es-CL" b="1" dirty="0">
              <a:solidFill>
                <a:srgbClr val="2C3791"/>
              </a:solidFill>
            </a:endParaRPr>
          </a:p>
        </p:txBody>
      </p:sp>
      <p:pic>
        <p:nvPicPr>
          <p:cNvPr id="5" name="Imagen 4">
            <a:extLst>
              <a:ext uri="{FF2B5EF4-FFF2-40B4-BE49-F238E27FC236}">
                <a16:creationId xmlns:a16="http://schemas.microsoft.com/office/drawing/2014/main" id="{1A1F16D9-4C1D-4F5E-8714-E45CEB41A35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914" y="6718390"/>
            <a:ext cx="153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a:extLst>
              <a:ext uri="{FF2B5EF4-FFF2-40B4-BE49-F238E27FC236}">
                <a16:creationId xmlns:a16="http://schemas.microsoft.com/office/drawing/2014/main" id="{D2BCADAC-2E86-4910-9AB3-E45001118E88}"/>
              </a:ext>
            </a:extLst>
          </p:cNvPr>
          <p:cNvSpPr/>
          <p:nvPr/>
        </p:nvSpPr>
        <p:spPr>
          <a:xfrm>
            <a:off x="392914" y="365125"/>
            <a:ext cx="11366695" cy="6127750"/>
          </a:xfrm>
          <a:prstGeom prst="rect">
            <a:avLst/>
          </a:prstGeom>
          <a:noFill/>
          <a:ln w="38100">
            <a:solidFill>
              <a:srgbClr val="2C3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8" name="Imagen 7">
            <a:extLst>
              <a:ext uri="{FF2B5EF4-FFF2-40B4-BE49-F238E27FC236}">
                <a16:creationId xmlns:a16="http://schemas.microsoft.com/office/drawing/2014/main" id="{ED3BDD0A-8CBD-4206-8846-689BCA3F66B7}"/>
              </a:ext>
            </a:extLst>
          </p:cNvPr>
          <p:cNvPicPr>
            <a:picLocks noChangeAspect="1"/>
          </p:cNvPicPr>
          <p:nvPr/>
        </p:nvPicPr>
        <p:blipFill rotWithShape="1">
          <a:blip r:embed="rId4"/>
          <a:srcRect l="65816" t="62690" r="6875" b="23758"/>
          <a:stretch/>
        </p:blipFill>
        <p:spPr>
          <a:xfrm>
            <a:off x="432391" y="2393562"/>
            <a:ext cx="10515600" cy="1715103"/>
          </a:xfrm>
          <a:prstGeom prst="rect">
            <a:avLst/>
          </a:prstGeom>
        </p:spPr>
      </p:pic>
    </p:spTree>
    <p:extLst>
      <p:ext uri="{BB962C8B-B14F-4D97-AF65-F5344CB8AC3E}">
        <p14:creationId xmlns:p14="http://schemas.microsoft.com/office/powerpoint/2010/main" val="2733837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53D8EB-740E-40B7-88AC-BE707ED2F136}"/>
              </a:ext>
            </a:extLst>
          </p:cNvPr>
          <p:cNvSpPr>
            <a:spLocks noGrp="1"/>
          </p:cNvSpPr>
          <p:nvPr>
            <p:ph type="title"/>
          </p:nvPr>
        </p:nvSpPr>
        <p:spPr>
          <a:xfrm>
            <a:off x="818461" y="567794"/>
            <a:ext cx="10515600" cy="1325563"/>
          </a:xfrm>
        </p:spPr>
        <p:txBody>
          <a:bodyPr>
            <a:normAutofit/>
          </a:bodyPr>
          <a:lstStyle/>
          <a:p>
            <a:r>
              <a:rPr lang="es-ES" b="1" dirty="0">
                <a:solidFill>
                  <a:srgbClr val="2C3791"/>
                </a:solidFill>
              </a:rPr>
              <a:t>Estrategia 3: Espacio de encuentro digital. </a:t>
            </a:r>
            <a:endParaRPr lang="es-CL" b="1" dirty="0"/>
          </a:p>
        </p:txBody>
      </p:sp>
      <p:sp>
        <p:nvSpPr>
          <p:cNvPr id="3" name="Marcador de contenido 2">
            <a:extLst>
              <a:ext uri="{FF2B5EF4-FFF2-40B4-BE49-F238E27FC236}">
                <a16:creationId xmlns:a16="http://schemas.microsoft.com/office/drawing/2014/main" id="{A7806F78-49F5-420A-B5EC-CB9CE3406C90}"/>
              </a:ext>
            </a:extLst>
          </p:cNvPr>
          <p:cNvSpPr>
            <a:spLocks noGrp="1"/>
          </p:cNvSpPr>
          <p:nvPr>
            <p:ph idx="1"/>
          </p:nvPr>
        </p:nvSpPr>
        <p:spPr/>
        <p:txBody>
          <a:bodyPr>
            <a:normAutofit/>
          </a:bodyPr>
          <a:lstStyle/>
          <a:p>
            <a:pPr marL="0" indent="0">
              <a:buNone/>
            </a:pPr>
            <a:endParaRPr lang="es-CL" dirty="0">
              <a:solidFill>
                <a:srgbClr val="2C3791"/>
              </a:solidFill>
              <a:latin typeface="+mj-lt"/>
            </a:endParaRPr>
          </a:p>
          <a:p>
            <a:pPr marL="0" indent="0">
              <a:buNone/>
            </a:pPr>
            <a:r>
              <a:rPr lang="es-CL" dirty="0">
                <a:solidFill>
                  <a:srgbClr val="2C3791"/>
                </a:solidFill>
                <a:latin typeface="+mj-lt"/>
              </a:rPr>
              <a:t>En un espacio digital; redes sociales, foro, blog, etc. se abre la reflexión en torno a la bitácora. </a:t>
            </a:r>
          </a:p>
          <a:p>
            <a:pPr marL="0" indent="0">
              <a:buNone/>
            </a:pPr>
            <a:r>
              <a:rPr lang="es-CL" dirty="0">
                <a:solidFill>
                  <a:srgbClr val="2C3791"/>
                </a:solidFill>
                <a:latin typeface="+mj-lt"/>
              </a:rPr>
              <a:t>Ejemplos de participación: </a:t>
            </a:r>
          </a:p>
          <a:p>
            <a:pPr>
              <a:buFontTx/>
              <a:buChar char="-"/>
            </a:pPr>
            <a:r>
              <a:rPr lang="es-CL" dirty="0">
                <a:solidFill>
                  <a:srgbClr val="2C3791"/>
                </a:solidFill>
                <a:latin typeface="+mj-lt"/>
              </a:rPr>
              <a:t>Compartir percepciones sobre las actividades. </a:t>
            </a:r>
          </a:p>
          <a:p>
            <a:pPr>
              <a:buFontTx/>
              <a:buChar char="-"/>
            </a:pPr>
            <a:r>
              <a:rPr lang="es-CL" dirty="0">
                <a:solidFill>
                  <a:srgbClr val="2C3791"/>
                </a:solidFill>
                <a:latin typeface="+mj-lt"/>
              </a:rPr>
              <a:t>Hacer una actividad en conjunto. </a:t>
            </a:r>
          </a:p>
          <a:p>
            <a:pPr>
              <a:buFontTx/>
              <a:buChar char="-"/>
            </a:pPr>
            <a:r>
              <a:rPr lang="es-CL" dirty="0">
                <a:solidFill>
                  <a:srgbClr val="2C3791"/>
                </a:solidFill>
                <a:latin typeface="+mj-lt"/>
              </a:rPr>
              <a:t>Copiar una cita para abrir el debate. </a:t>
            </a:r>
          </a:p>
          <a:p>
            <a:pPr>
              <a:buFontTx/>
              <a:buChar char="-"/>
            </a:pPr>
            <a:endParaRPr lang="es-CL" dirty="0">
              <a:solidFill>
                <a:srgbClr val="2C3791"/>
              </a:solidFill>
              <a:latin typeface="+mj-lt"/>
            </a:endParaRPr>
          </a:p>
          <a:p>
            <a:pPr marL="0" indent="0">
              <a:buNone/>
            </a:pPr>
            <a:endParaRPr lang="es-CL" dirty="0">
              <a:solidFill>
                <a:srgbClr val="2C3791"/>
              </a:solidFill>
              <a:latin typeface="+mj-lt"/>
            </a:endParaRPr>
          </a:p>
          <a:p>
            <a:pPr lvl="1">
              <a:buFontTx/>
              <a:buChar char="-"/>
            </a:pPr>
            <a:endParaRPr lang="es-ES" dirty="0">
              <a:solidFill>
                <a:srgbClr val="2C3791"/>
              </a:solidFill>
              <a:latin typeface="+mj-lt"/>
            </a:endParaRPr>
          </a:p>
        </p:txBody>
      </p:sp>
      <p:sp>
        <p:nvSpPr>
          <p:cNvPr id="5" name="Rectángulo 4">
            <a:extLst>
              <a:ext uri="{FF2B5EF4-FFF2-40B4-BE49-F238E27FC236}">
                <a16:creationId xmlns:a16="http://schemas.microsoft.com/office/drawing/2014/main" id="{2DA309B4-1D05-4103-9742-78A7794F7796}"/>
              </a:ext>
            </a:extLst>
          </p:cNvPr>
          <p:cNvSpPr/>
          <p:nvPr/>
        </p:nvSpPr>
        <p:spPr>
          <a:xfrm>
            <a:off x="392914" y="365125"/>
            <a:ext cx="11366695" cy="6127750"/>
          </a:xfrm>
          <a:prstGeom prst="rect">
            <a:avLst/>
          </a:prstGeom>
          <a:noFill/>
          <a:ln w="38100">
            <a:solidFill>
              <a:srgbClr val="2C3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 name="Imagen 6">
            <a:extLst>
              <a:ext uri="{FF2B5EF4-FFF2-40B4-BE49-F238E27FC236}">
                <a16:creationId xmlns:a16="http://schemas.microsoft.com/office/drawing/2014/main" id="{5D12758B-DA8F-4716-A3D2-5F064CC3C5D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914" y="6718390"/>
            <a:ext cx="153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4357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4C8008-0664-4F95-B031-51B69522E601}"/>
              </a:ext>
            </a:extLst>
          </p:cNvPr>
          <p:cNvSpPr>
            <a:spLocks noGrp="1"/>
          </p:cNvSpPr>
          <p:nvPr>
            <p:ph type="title"/>
          </p:nvPr>
        </p:nvSpPr>
        <p:spPr>
          <a:xfrm>
            <a:off x="838200" y="365125"/>
            <a:ext cx="10515600" cy="1802342"/>
          </a:xfrm>
        </p:spPr>
        <p:txBody>
          <a:bodyPr/>
          <a:lstStyle/>
          <a:p>
            <a:r>
              <a:rPr lang="es-ES" b="1" dirty="0">
                <a:solidFill>
                  <a:srgbClr val="2C3791"/>
                </a:solidFill>
              </a:rPr>
              <a:t>Ejercicio 3: comparte en el chat </a:t>
            </a:r>
            <a:endParaRPr lang="es-CL" b="1" dirty="0">
              <a:solidFill>
                <a:srgbClr val="2C3791"/>
              </a:solidFill>
            </a:endParaRPr>
          </a:p>
        </p:txBody>
      </p:sp>
      <p:sp>
        <p:nvSpPr>
          <p:cNvPr id="7" name="Rectángulo 6">
            <a:extLst>
              <a:ext uri="{FF2B5EF4-FFF2-40B4-BE49-F238E27FC236}">
                <a16:creationId xmlns:a16="http://schemas.microsoft.com/office/drawing/2014/main" id="{B3CBADEC-B96B-4341-9D0E-BED04CD9BD72}"/>
              </a:ext>
            </a:extLst>
          </p:cNvPr>
          <p:cNvSpPr/>
          <p:nvPr/>
        </p:nvSpPr>
        <p:spPr>
          <a:xfrm>
            <a:off x="392914" y="365125"/>
            <a:ext cx="11366695" cy="6127750"/>
          </a:xfrm>
          <a:prstGeom prst="rect">
            <a:avLst/>
          </a:prstGeom>
          <a:noFill/>
          <a:ln w="38100">
            <a:solidFill>
              <a:srgbClr val="2C3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 name="Imagen 8">
            <a:extLst>
              <a:ext uri="{FF2B5EF4-FFF2-40B4-BE49-F238E27FC236}">
                <a16:creationId xmlns:a16="http://schemas.microsoft.com/office/drawing/2014/main" id="{3F8F8A67-B9BB-4EDB-A24E-BF5431E5770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914" y="6718390"/>
            <a:ext cx="153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a:extLst>
              <a:ext uri="{FF2B5EF4-FFF2-40B4-BE49-F238E27FC236}">
                <a16:creationId xmlns:a16="http://schemas.microsoft.com/office/drawing/2014/main" id="{65D38832-D9DD-49BB-9398-82635FF3B889}"/>
              </a:ext>
            </a:extLst>
          </p:cNvPr>
          <p:cNvSpPr txBox="1"/>
          <p:nvPr/>
        </p:nvSpPr>
        <p:spPr>
          <a:xfrm>
            <a:off x="1658382" y="1906210"/>
            <a:ext cx="8875235" cy="4031873"/>
          </a:xfrm>
          <a:prstGeom prst="rect">
            <a:avLst/>
          </a:prstGeom>
          <a:noFill/>
        </p:spPr>
        <p:txBody>
          <a:bodyPr wrap="square">
            <a:spAutoFit/>
          </a:bodyPr>
          <a:lstStyle/>
          <a:p>
            <a:pPr algn="ctr"/>
            <a:r>
              <a:rPr lang="es-ES" sz="3200" i="0" u="none" strike="noStrike" baseline="0" dirty="0">
                <a:solidFill>
                  <a:srgbClr val="2C3791"/>
                </a:solidFill>
                <a:latin typeface="+mj-lt"/>
              </a:rPr>
              <a:t>¿Has calculado cuántas generaciones han</a:t>
            </a:r>
          </a:p>
          <a:p>
            <a:pPr algn="ctr"/>
            <a:r>
              <a:rPr lang="es-CL" sz="3200" i="0" u="none" strike="noStrike" baseline="0" dirty="0">
                <a:solidFill>
                  <a:srgbClr val="2C3791"/>
                </a:solidFill>
                <a:latin typeface="+mj-lt"/>
              </a:rPr>
              <a:t>pasado por tu sala?</a:t>
            </a:r>
          </a:p>
          <a:p>
            <a:pPr algn="ctr"/>
            <a:endParaRPr lang="es-CL" sz="3200" i="0" u="none" strike="noStrike" baseline="0" dirty="0">
              <a:solidFill>
                <a:srgbClr val="2C3791"/>
              </a:solidFill>
              <a:latin typeface="+mj-lt"/>
            </a:endParaRPr>
          </a:p>
          <a:p>
            <a:pPr algn="ctr"/>
            <a:r>
              <a:rPr lang="es-CL" sz="3200" i="0" u="none" strike="noStrike" baseline="0" dirty="0">
                <a:solidFill>
                  <a:srgbClr val="2C3791"/>
                </a:solidFill>
                <a:latin typeface="+mj-lt"/>
              </a:rPr>
              <a:t>¿Imaginas a cuántos seres humanos</a:t>
            </a:r>
          </a:p>
          <a:p>
            <a:pPr algn="ctr"/>
            <a:r>
              <a:rPr lang="es-CL" sz="3200" i="0" u="none" strike="noStrike" baseline="0" dirty="0">
                <a:solidFill>
                  <a:srgbClr val="2C3791"/>
                </a:solidFill>
                <a:latin typeface="+mj-lt"/>
              </a:rPr>
              <a:t>llegarás a influenciar?</a:t>
            </a:r>
          </a:p>
          <a:p>
            <a:pPr algn="ctr"/>
            <a:endParaRPr lang="es-CL" sz="3200" i="0" u="none" strike="noStrike" baseline="0" dirty="0">
              <a:solidFill>
                <a:srgbClr val="2C3791"/>
              </a:solidFill>
              <a:latin typeface="+mj-lt"/>
            </a:endParaRPr>
          </a:p>
          <a:p>
            <a:pPr algn="ctr"/>
            <a:r>
              <a:rPr lang="es-ES" sz="3200" i="0" u="none" strike="noStrike" baseline="0" dirty="0">
                <a:solidFill>
                  <a:srgbClr val="2C3791"/>
                </a:solidFill>
                <a:latin typeface="+mj-lt"/>
              </a:rPr>
              <a:t>¿Te imaginas cuánto podría impactar tu</a:t>
            </a:r>
          </a:p>
          <a:p>
            <a:pPr algn="ctr"/>
            <a:r>
              <a:rPr lang="es-CL" sz="3200" i="0" u="none" strike="noStrike" baseline="0" dirty="0">
                <a:solidFill>
                  <a:srgbClr val="2C3791"/>
                </a:solidFill>
                <a:latin typeface="+mj-lt"/>
              </a:rPr>
              <a:t>labor en tus estudiantes?</a:t>
            </a:r>
            <a:endParaRPr lang="es-CL" sz="3200" dirty="0">
              <a:solidFill>
                <a:srgbClr val="2C3791"/>
              </a:solidFill>
              <a:latin typeface="+mj-lt"/>
            </a:endParaRPr>
          </a:p>
        </p:txBody>
      </p:sp>
    </p:spTree>
    <p:extLst>
      <p:ext uri="{BB962C8B-B14F-4D97-AF65-F5344CB8AC3E}">
        <p14:creationId xmlns:p14="http://schemas.microsoft.com/office/powerpoint/2010/main" val="185347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4C8008-0664-4F95-B031-51B69522E601}"/>
              </a:ext>
            </a:extLst>
          </p:cNvPr>
          <p:cNvSpPr>
            <a:spLocks noGrp="1"/>
          </p:cNvSpPr>
          <p:nvPr>
            <p:ph type="title"/>
          </p:nvPr>
        </p:nvSpPr>
        <p:spPr>
          <a:xfrm>
            <a:off x="838200" y="365125"/>
            <a:ext cx="10515600" cy="1802342"/>
          </a:xfrm>
        </p:spPr>
        <p:txBody>
          <a:bodyPr/>
          <a:lstStyle/>
          <a:p>
            <a:r>
              <a:rPr lang="es-ES" b="1" dirty="0">
                <a:solidFill>
                  <a:srgbClr val="2C3791"/>
                </a:solidFill>
              </a:rPr>
              <a:t>Para cerrar… </a:t>
            </a:r>
            <a:endParaRPr lang="es-CL" b="1" dirty="0">
              <a:solidFill>
                <a:srgbClr val="2C3791"/>
              </a:solidFill>
            </a:endParaRPr>
          </a:p>
        </p:txBody>
      </p:sp>
      <p:sp>
        <p:nvSpPr>
          <p:cNvPr id="7" name="Rectángulo 6">
            <a:extLst>
              <a:ext uri="{FF2B5EF4-FFF2-40B4-BE49-F238E27FC236}">
                <a16:creationId xmlns:a16="http://schemas.microsoft.com/office/drawing/2014/main" id="{B3CBADEC-B96B-4341-9D0E-BED04CD9BD72}"/>
              </a:ext>
            </a:extLst>
          </p:cNvPr>
          <p:cNvSpPr/>
          <p:nvPr/>
        </p:nvSpPr>
        <p:spPr>
          <a:xfrm>
            <a:off x="392914" y="365125"/>
            <a:ext cx="11366695" cy="6127750"/>
          </a:xfrm>
          <a:prstGeom prst="rect">
            <a:avLst/>
          </a:prstGeom>
          <a:noFill/>
          <a:ln w="38100">
            <a:solidFill>
              <a:srgbClr val="2C3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 name="Imagen 8">
            <a:extLst>
              <a:ext uri="{FF2B5EF4-FFF2-40B4-BE49-F238E27FC236}">
                <a16:creationId xmlns:a16="http://schemas.microsoft.com/office/drawing/2014/main" id="{3F8F8A67-B9BB-4EDB-A24E-BF5431E5770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914" y="6718390"/>
            <a:ext cx="153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a:extLst>
              <a:ext uri="{FF2B5EF4-FFF2-40B4-BE49-F238E27FC236}">
                <a16:creationId xmlns:a16="http://schemas.microsoft.com/office/drawing/2014/main" id="{65D38832-D9DD-49BB-9398-82635FF3B889}"/>
              </a:ext>
            </a:extLst>
          </p:cNvPr>
          <p:cNvSpPr txBox="1"/>
          <p:nvPr/>
        </p:nvSpPr>
        <p:spPr>
          <a:xfrm>
            <a:off x="1658382" y="1906210"/>
            <a:ext cx="8875235" cy="2554545"/>
          </a:xfrm>
          <a:prstGeom prst="rect">
            <a:avLst/>
          </a:prstGeom>
          <a:noFill/>
        </p:spPr>
        <p:txBody>
          <a:bodyPr wrap="square">
            <a:spAutoFit/>
          </a:bodyPr>
          <a:lstStyle/>
          <a:p>
            <a:pPr marL="457200" indent="-457200">
              <a:buFont typeface="Arial" panose="020B0604020202020204" pitchFamily="34" charset="0"/>
              <a:buChar char="•"/>
            </a:pPr>
            <a:r>
              <a:rPr lang="es-ES" sz="3200" dirty="0">
                <a:solidFill>
                  <a:srgbClr val="2C3791"/>
                </a:solidFill>
                <a:latin typeface="+mj-lt"/>
              </a:rPr>
              <a:t>Las estrategias sugeridas hoy son voluntarias.</a:t>
            </a:r>
          </a:p>
          <a:p>
            <a:r>
              <a:rPr lang="es-ES" sz="3200" dirty="0">
                <a:solidFill>
                  <a:srgbClr val="2C3791"/>
                </a:solidFill>
                <a:latin typeface="+mj-lt"/>
              </a:rPr>
              <a:t> </a:t>
            </a:r>
          </a:p>
          <a:p>
            <a:pPr marL="457200" indent="-457200">
              <a:buFont typeface="Arial" panose="020B0604020202020204" pitchFamily="34" charset="0"/>
              <a:buChar char="•"/>
            </a:pPr>
            <a:r>
              <a:rPr lang="es-ES" sz="3200" dirty="0">
                <a:solidFill>
                  <a:srgbClr val="2C3791"/>
                </a:solidFill>
                <a:latin typeface="+mj-lt"/>
              </a:rPr>
              <a:t>Promover espacios de cuidado en la escuela.</a:t>
            </a:r>
          </a:p>
          <a:p>
            <a:r>
              <a:rPr lang="es-ES" sz="3200" dirty="0">
                <a:solidFill>
                  <a:srgbClr val="2C3791"/>
                </a:solidFill>
                <a:latin typeface="+mj-lt"/>
              </a:rPr>
              <a:t> </a:t>
            </a:r>
          </a:p>
          <a:p>
            <a:pPr marL="457200" indent="-457200">
              <a:buFont typeface="Arial" panose="020B0604020202020204" pitchFamily="34" charset="0"/>
              <a:buChar char="•"/>
            </a:pPr>
            <a:r>
              <a:rPr lang="es-ES" sz="3200" dirty="0">
                <a:solidFill>
                  <a:srgbClr val="2C3791"/>
                </a:solidFill>
                <a:latin typeface="+mj-lt"/>
              </a:rPr>
              <a:t> Importancia vínculo profesor-alumno. </a:t>
            </a:r>
            <a:endParaRPr lang="es-CL" sz="3200" dirty="0">
              <a:solidFill>
                <a:srgbClr val="2C3791"/>
              </a:solidFill>
              <a:latin typeface="+mj-lt"/>
            </a:endParaRPr>
          </a:p>
        </p:txBody>
      </p:sp>
    </p:spTree>
    <p:extLst>
      <p:ext uri="{BB962C8B-B14F-4D97-AF65-F5344CB8AC3E}">
        <p14:creationId xmlns:p14="http://schemas.microsoft.com/office/powerpoint/2010/main" val="674425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B6F9AE-73C1-4D07-8A82-21136893928A}"/>
              </a:ext>
            </a:extLst>
          </p:cNvPr>
          <p:cNvSpPr>
            <a:spLocks noGrp="1"/>
          </p:cNvSpPr>
          <p:nvPr>
            <p:ph type="title"/>
          </p:nvPr>
        </p:nvSpPr>
        <p:spPr/>
        <p:txBody>
          <a:bodyPr/>
          <a:lstStyle/>
          <a:p>
            <a:r>
              <a:rPr lang="es-ES" b="1" dirty="0">
                <a:solidFill>
                  <a:srgbClr val="2C3791"/>
                </a:solidFill>
              </a:rPr>
              <a:t>Preguntas </a:t>
            </a:r>
            <a:endParaRPr lang="es-CL" b="1" dirty="0">
              <a:solidFill>
                <a:srgbClr val="2C3791"/>
              </a:solidFill>
            </a:endParaRPr>
          </a:p>
        </p:txBody>
      </p:sp>
      <p:sp>
        <p:nvSpPr>
          <p:cNvPr id="3" name="Marcador de contenido 2">
            <a:extLst>
              <a:ext uri="{FF2B5EF4-FFF2-40B4-BE49-F238E27FC236}">
                <a16:creationId xmlns:a16="http://schemas.microsoft.com/office/drawing/2014/main" id="{3489721F-88A8-4BEE-BE8B-544E69BB6C87}"/>
              </a:ext>
            </a:extLst>
          </p:cNvPr>
          <p:cNvSpPr>
            <a:spLocks noGrp="1"/>
          </p:cNvSpPr>
          <p:nvPr>
            <p:ph idx="1"/>
          </p:nvPr>
        </p:nvSpPr>
        <p:spPr>
          <a:xfrm>
            <a:off x="1110561" y="2147358"/>
            <a:ext cx="9931400" cy="1069975"/>
          </a:xfrm>
          <a:solidFill>
            <a:srgbClr val="2C3791"/>
          </a:solidFill>
        </p:spPr>
        <p:txBody>
          <a:bodyPr anchor="ctr">
            <a:normAutofit/>
          </a:bodyPr>
          <a:lstStyle/>
          <a:p>
            <a:pPr marL="0" indent="0" algn="ctr">
              <a:buNone/>
            </a:pPr>
            <a:r>
              <a:rPr lang="es-CL" sz="2800" b="1" dirty="0">
                <a:solidFill>
                  <a:schemeClr val="bg1"/>
                </a:solidFill>
                <a:latin typeface="+mj-lt"/>
              </a:rPr>
              <a:t>Ante cualquier duda escríbenos  a </a:t>
            </a:r>
            <a:r>
              <a:rPr lang="es-CL" sz="2800" b="1" dirty="0">
                <a:solidFill>
                  <a:schemeClr val="bg1"/>
                </a:solidFill>
                <a:latin typeface="+mj-lt"/>
                <a:hlinkClick r:id="rId3">
                  <a:extLst>
                    <a:ext uri="{A12FA001-AC4F-418D-AE19-62706E023703}">
                      <ahyp:hlinkClr xmlns:ahyp="http://schemas.microsoft.com/office/drawing/2018/hyperlinkcolor" val="tx"/>
                    </a:ext>
                  </a:extLst>
                </a:hlinkClick>
              </a:rPr>
              <a:t>convivenciaescolar@mineduc.cl</a:t>
            </a:r>
            <a:r>
              <a:rPr lang="es-CL" sz="2800" b="1" dirty="0">
                <a:solidFill>
                  <a:schemeClr val="bg1"/>
                </a:solidFill>
                <a:latin typeface="+mj-lt"/>
              </a:rPr>
              <a:t> </a:t>
            </a:r>
          </a:p>
        </p:txBody>
      </p:sp>
      <p:pic>
        <p:nvPicPr>
          <p:cNvPr id="5" name="Imagen 4">
            <a:extLst>
              <a:ext uri="{FF2B5EF4-FFF2-40B4-BE49-F238E27FC236}">
                <a16:creationId xmlns:a16="http://schemas.microsoft.com/office/drawing/2014/main" id="{1A1F16D9-4C1D-4F5E-8714-E45CEB41A35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914" y="6718390"/>
            <a:ext cx="153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a:extLst>
              <a:ext uri="{FF2B5EF4-FFF2-40B4-BE49-F238E27FC236}">
                <a16:creationId xmlns:a16="http://schemas.microsoft.com/office/drawing/2014/main" id="{D2BCADAC-2E86-4910-9AB3-E45001118E88}"/>
              </a:ext>
            </a:extLst>
          </p:cNvPr>
          <p:cNvSpPr/>
          <p:nvPr/>
        </p:nvSpPr>
        <p:spPr>
          <a:xfrm>
            <a:off x="392914" y="365125"/>
            <a:ext cx="11366695" cy="6127750"/>
          </a:xfrm>
          <a:prstGeom prst="rect">
            <a:avLst/>
          </a:prstGeom>
          <a:noFill/>
          <a:ln w="38100">
            <a:solidFill>
              <a:srgbClr val="2C3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 name="Google Shape;268;p41">
            <a:extLst>
              <a:ext uri="{FF2B5EF4-FFF2-40B4-BE49-F238E27FC236}">
                <a16:creationId xmlns:a16="http://schemas.microsoft.com/office/drawing/2014/main" id="{DE005D28-FA20-4CD3-9622-7C7426C6C1D8}"/>
              </a:ext>
            </a:extLst>
          </p:cNvPr>
          <p:cNvPicPr preferRelativeResize="0"/>
          <p:nvPr/>
        </p:nvPicPr>
        <p:blipFill>
          <a:blip r:embed="rId5">
            <a:alphaModFix/>
          </a:blip>
          <a:stretch>
            <a:fillRect/>
          </a:stretch>
        </p:blipFill>
        <p:spPr>
          <a:xfrm>
            <a:off x="4126217" y="3743494"/>
            <a:ext cx="1969783" cy="1256355"/>
          </a:xfrm>
          <a:prstGeom prst="rect">
            <a:avLst/>
          </a:prstGeom>
          <a:noFill/>
          <a:ln>
            <a:noFill/>
          </a:ln>
        </p:spPr>
      </p:pic>
      <p:pic>
        <p:nvPicPr>
          <p:cNvPr id="9" name="Google Shape;269;p41">
            <a:extLst>
              <a:ext uri="{FF2B5EF4-FFF2-40B4-BE49-F238E27FC236}">
                <a16:creationId xmlns:a16="http://schemas.microsoft.com/office/drawing/2014/main" id="{1584382C-38F4-464E-B3EA-84980E55EC7C}"/>
              </a:ext>
            </a:extLst>
          </p:cNvPr>
          <p:cNvPicPr preferRelativeResize="0"/>
          <p:nvPr/>
        </p:nvPicPr>
        <p:blipFill>
          <a:blip r:embed="rId6">
            <a:alphaModFix/>
          </a:blip>
          <a:stretch>
            <a:fillRect/>
          </a:stretch>
        </p:blipFill>
        <p:spPr>
          <a:xfrm>
            <a:off x="2183473" y="3761287"/>
            <a:ext cx="1960229" cy="1329865"/>
          </a:xfrm>
          <a:prstGeom prst="rect">
            <a:avLst/>
          </a:prstGeom>
          <a:noFill/>
          <a:ln>
            <a:noFill/>
          </a:ln>
        </p:spPr>
      </p:pic>
      <p:pic>
        <p:nvPicPr>
          <p:cNvPr id="11" name="Google Shape;270;p41">
            <a:extLst>
              <a:ext uri="{FF2B5EF4-FFF2-40B4-BE49-F238E27FC236}">
                <a16:creationId xmlns:a16="http://schemas.microsoft.com/office/drawing/2014/main" id="{4CB45472-78D0-4B2A-A9F8-28AFBD94D00F}"/>
              </a:ext>
            </a:extLst>
          </p:cNvPr>
          <p:cNvPicPr preferRelativeResize="0"/>
          <p:nvPr/>
        </p:nvPicPr>
        <p:blipFill>
          <a:blip r:embed="rId7">
            <a:alphaModFix/>
          </a:blip>
          <a:stretch>
            <a:fillRect/>
          </a:stretch>
        </p:blipFill>
        <p:spPr>
          <a:xfrm>
            <a:off x="6084341" y="3674003"/>
            <a:ext cx="1976670" cy="1383327"/>
          </a:xfrm>
          <a:prstGeom prst="rect">
            <a:avLst/>
          </a:prstGeom>
          <a:noFill/>
          <a:ln>
            <a:noFill/>
          </a:ln>
        </p:spPr>
      </p:pic>
      <p:pic>
        <p:nvPicPr>
          <p:cNvPr id="13" name="Google Shape;271;p41">
            <a:extLst>
              <a:ext uri="{FF2B5EF4-FFF2-40B4-BE49-F238E27FC236}">
                <a16:creationId xmlns:a16="http://schemas.microsoft.com/office/drawing/2014/main" id="{13C2ADCC-C589-44AC-A3AE-76D76C2352F4}"/>
              </a:ext>
            </a:extLst>
          </p:cNvPr>
          <p:cNvPicPr preferRelativeResize="0"/>
          <p:nvPr/>
        </p:nvPicPr>
        <p:blipFill>
          <a:blip r:embed="rId8">
            <a:alphaModFix/>
          </a:blip>
          <a:stretch>
            <a:fillRect/>
          </a:stretch>
        </p:blipFill>
        <p:spPr>
          <a:xfrm>
            <a:off x="7974305" y="3674003"/>
            <a:ext cx="2038656" cy="1396693"/>
          </a:xfrm>
          <a:prstGeom prst="rect">
            <a:avLst/>
          </a:prstGeom>
          <a:noFill/>
          <a:ln>
            <a:noFill/>
          </a:ln>
        </p:spPr>
      </p:pic>
    </p:spTree>
    <p:extLst>
      <p:ext uri="{BB962C8B-B14F-4D97-AF65-F5344CB8AC3E}">
        <p14:creationId xmlns:p14="http://schemas.microsoft.com/office/powerpoint/2010/main" val="3909933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C3791"/>
        </a:solidFill>
        <a:effectLst/>
      </p:bgPr>
    </p:bg>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CB18C40-0F21-41D1-AF13-44F3E16455A5}"/>
              </a:ext>
            </a:extLst>
          </p:cNvPr>
          <p:cNvSpPr>
            <a:spLocks noGrp="1"/>
          </p:cNvSpPr>
          <p:nvPr>
            <p:ph type="subTitle" idx="1"/>
          </p:nvPr>
        </p:nvSpPr>
        <p:spPr>
          <a:xfrm>
            <a:off x="1524000" y="3602037"/>
            <a:ext cx="9144000" cy="2923562"/>
          </a:xfrm>
        </p:spPr>
        <p:txBody>
          <a:bodyPr>
            <a:normAutofit/>
          </a:bodyPr>
          <a:lstStyle/>
          <a:p>
            <a:endParaRPr lang="es-ES" dirty="0">
              <a:solidFill>
                <a:schemeClr val="bg1"/>
              </a:solidFill>
            </a:endParaRPr>
          </a:p>
          <a:p>
            <a:r>
              <a:rPr lang="es-ES" dirty="0">
                <a:solidFill>
                  <a:schemeClr val="bg1"/>
                </a:solidFill>
              </a:rPr>
              <a:t>Unidad de Formación Integral y Convivencia Escolar </a:t>
            </a:r>
          </a:p>
          <a:p>
            <a:r>
              <a:rPr lang="es-ES" dirty="0">
                <a:solidFill>
                  <a:schemeClr val="bg1"/>
                </a:solidFill>
              </a:rPr>
              <a:t>División de Educación general </a:t>
            </a:r>
          </a:p>
          <a:p>
            <a:endParaRPr lang="es-ES" b="1" dirty="0">
              <a:solidFill>
                <a:schemeClr val="bg1"/>
              </a:solidFill>
            </a:endParaRPr>
          </a:p>
          <a:p>
            <a:endParaRPr lang="es-ES" b="1" dirty="0">
              <a:solidFill>
                <a:schemeClr val="bg1"/>
              </a:solidFill>
            </a:endParaRPr>
          </a:p>
          <a:p>
            <a:r>
              <a:rPr lang="es-ES" b="1" dirty="0">
                <a:solidFill>
                  <a:schemeClr val="bg1"/>
                </a:solidFill>
              </a:rPr>
              <a:t>Ministerio de Educación </a:t>
            </a:r>
            <a:endParaRPr lang="es-CL" b="1" dirty="0">
              <a:solidFill>
                <a:schemeClr val="bg1"/>
              </a:solidFill>
            </a:endParaRPr>
          </a:p>
        </p:txBody>
      </p:sp>
      <p:sp>
        <p:nvSpPr>
          <p:cNvPr id="5" name="Título 4">
            <a:extLst>
              <a:ext uri="{FF2B5EF4-FFF2-40B4-BE49-F238E27FC236}">
                <a16:creationId xmlns:a16="http://schemas.microsoft.com/office/drawing/2014/main" id="{AE1BB060-271C-4077-B404-D381F3718782}"/>
              </a:ext>
            </a:extLst>
          </p:cNvPr>
          <p:cNvSpPr>
            <a:spLocks noGrp="1"/>
          </p:cNvSpPr>
          <p:nvPr>
            <p:ph type="ctrTitle"/>
          </p:nvPr>
        </p:nvSpPr>
        <p:spPr/>
        <p:txBody>
          <a:bodyPr/>
          <a:lstStyle/>
          <a:p>
            <a:r>
              <a:rPr lang="es-ES" dirty="0">
                <a:solidFill>
                  <a:schemeClr val="bg1"/>
                </a:solidFill>
              </a:rPr>
              <a:t>Taller: </a:t>
            </a:r>
            <a:br>
              <a:rPr lang="es-ES" dirty="0">
                <a:solidFill>
                  <a:schemeClr val="bg1"/>
                </a:solidFill>
              </a:rPr>
            </a:br>
            <a:r>
              <a:rPr lang="es-ES" b="1" dirty="0">
                <a:solidFill>
                  <a:schemeClr val="bg1"/>
                </a:solidFill>
              </a:rPr>
              <a:t>Uso de la Bitácora Docente</a:t>
            </a:r>
            <a:endParaRPr lang="es-CL" b="1" dirty="0">
              <a:solidFill>
                <a:schemeClr val="bg1"/>
              </a:solidFill>
            </a:endParaRPr>
          </a:p>
        </p:txBody>
      </p:sp>
      <p:pic>
        <p:nvPicPr>
          <p:cNvPr id="6" name="Picture 8">
            <a:extLst>
              <a:ext uri="{FF2B5EF4-FFF2-40B4-BE49-F238E27FC236}">
                <a16:creationId xmlns:a16="http://schemas.microsoft.com/office/drawing/2014/main" id="{17169791-11D1-46BA-90D7-C8B0A84FD8B1}"/>
              </a:ext>
            </a:extLst>
          </p:cNvPr>
          <p:cNvPicPr>
            <a:picLocks noChangeAspect="1"/>
          </p:cNvPicPr>
          <p:nvPr/>
        </p:nvPicPr>
        <p:blipFill rotWithShape="1">
          <a:blip r:embed="rId2"/>
          <a:srcRect l="18657" t="6651" r="17829" b="1483"/>
          <a:stretch/>
        </p:blipFill>
        <p:spPr>
          <a:xfrm>
            <a:off x="9764814" y="155932"/>
            <a:ext cx="2233055" cy="1748713"/>
          </a:xfrm>
          <a:prstGeom prst="rect">
            <a:avLst/>
          </a:prstGeom>
        </p:spPr>
      </p:pic>
      <p:pic>
        <p:nvPicPr>
          <p:cNvPr id="8" name="Imagen 3">
            <a:extLst>
              <a:ext uri="{FF2B5EF4-FFF2-40B4-BE49-F238E27FC236}">
                <a16:creationId xmlns:a16="http://schemas.microsoft.com/office/drawing/2014/main" id="{9F55AF15-52E2-496B-86C9-B2A98F28F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14" y="332401"/>
            <a:ext cx="1536700" cy="139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a:extLst>
              <a:ext uri="{FF2B5EF4-FFF2-40B4-BE49-F238E27FC236}">
                <a16:creationId xmlns:a16="http://schemas.microsoft.com/office/drawing/2014/main" id="{E039FD82-AE6F-4447-AB2C-5644A2E8CB3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914" y="6718390"/>
            <a:ext cx="153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0194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B6F9AE-73C1-4D07-8A82-21136893928A}"/>
              </a:ext>
            </a:extLst>
          </p:cNvPr>
          <p:cNvSpPr>
            <a:spLocks noGrp="1"/>
          </p:cNvSpPr>
          <p:nvPr>
            <p:ph type="title"/>
          </p:nvPr>
        </p:nvSpPr>
        <p:spPr/>
        <p:txBody>
          <a:bodyPr/>
          <a:lstStyle/>
          <a:p>
            <a:r>
              <a:rPr lang="es-ES" b="1" dirty="0">
                <a:solidFill>
                  <a:srgbClr val="2C3791"/>
                </a:solidFill>
              </a:rPr>
              <a:t>¿Qué es el bienestar?</a:t>
            </a:r>
            <a:endParaRPr lang="es-CL" b="1" dirty="0">
              <a:solidFill>
                <a:srgbClr val="2C3791"/>
              </a:solidFill>
            </a:endParaRPr>
          </a:p>
        </p:txBody>
      </p:sp>
      <p:sp>
        <p:nvSpPr>
          <p:cNvPr id="3" name="Marcador de contenido 2">
            <a:extLst>
              <a:ext uri="{FF2B5EF4-FFF2-40B4-BE49-F238E27FC236}">
                <a16:creationId xmlns:a16="http://schemas.microsoft.com/office/drawing/2014/main" id="{3489721F-88A8-4BEE-BE8B-544E69BB6C87}"/>
              </a:ext>
            </a:extLst>
          </p:cNvPr>
          <p:cNvSpPr>
            <a:spLocks noGrp="1"/>
          </p:cNvSpPr>
          <p:nvPr>
            <p:ph idx="1"/>
          </p:nvPr>
        </p:nvSpPr>
        <p:spPr/>
        <p:txBody>
          <a:bodyPr>
            <a:normAutofit/>
          </a:bodyPr>
          <a:lstStyle/>
          <a:p>
            <a:r>
              <a:rPr lang="es-ES" dirty="0">
                <a:solidFill>
                  <a:srgbClr val="2C3791"/>
                </a:solidFill>
                <a:latin typeface="+mj-lt"/>
              </a:rPr>
              <a:t>Desde la psicología positiva, se busca impulsar una nueva mirada sobre el bienestar. El no tener malestar, no significa tener un excelente bienestar. </a:t>
            </a:r>
          </a:p>
          <a:p>
            <a:r>
              <a:rPr lang="es-ES" dirty="0">
                <a:solidFill>
                  <a:srgbClr val="2C3791"/>
                </a:solidFill>
                <a:latin typeface="+mj-lt"/>
              </a:rPr>
              <a:t>¿Cómo podemos activar aquellos factores, recursos, fortalezas, a los que todos podemos acceder, para movilizarnos hacia el bienestar?</a:t>
            </a:r>
          </a:p>
          <a:p>
            <a:r>
              <a:rPr lang="es-ES" dirty="0">
                <a:solidFill>
                  <a:srgbClr val="2C3791"/>
                </a:solidFill>
                <a:latin typeface="+mj-lt"/>
              </a:rPr>
              <a:t>Circunstancias que impactan en el bienestar que no están bajo nuestro control. Por ejemplo: la pandemia.</a:t>
            </a:r>
          </a:p>
        </p:txBody>
      </p:sp>
      <p:pic>
        <p:nvPicPr>
          <p:cNvPr id="5" name="Imagen 4">
            <a:extLst>
              <a:ext uri="{FF2B5EF4-FFF2-40B4-BE49-F238E27FC236}">
                <a16:creationId xmlns:a16="http://schemas.microsoft.com/office/drawing/2014/main" id="{1A1F16D9-4C1D-4F5E-8714-E45CEB41A35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914" y="6718390"/>
            <a:ext cx="153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a:extLst>
              <a:ext uri="{FF2B5EF4-FFF2-40B4-BE49-F238E27FC236}">
                <a16:creationId xmlns:a16="http://schemas.microsoft.com/office/drawing/2014/main" id="{D2BCADAC-2E86-4910-9AB3-E45001118E88}"/>
              </a:ext>
            </a:extLst>
          </p:cNvPr>
          <p:cNvSpPr/>
          <p:nvPr/>
        </p:nvSpPr>
        <p:spPr>
          <a:xfrm>
            <a:off x="392914" y="365125"/>
            <a:ext cx="11366695" cy="6127750"/>
          </a:xfrm>
          <a:prstGeom prst="rect">
            <a:avLst/>
          </a:prstGeom>
          <a:noFill/>
          <a:ln w="38100">
            <a:solidFill>
              <a:srgbClr val="2C3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 name="Google Shape;268;p41">
            <a:extLst>
              <a:ext uri="{FF2B5EF4-FFF2-40B4-BE49-F238E27FC236}">
                <a16:creationId xmlns:a16="http://schemas.microsoft.com/office/drawing/2014/main" id="{A4632A51-9043-49CB-9F26-ECA4B210100A}"/>
              </a:ext>
            </a:extLst>
          </p:cNvPr>
          <p:cNvPicPr preferRelativeResize="0"/>
          <p:nvPr/>
        </p:nvPicPr>
        <p:blipFill>
          <a:blip r:embed="rId3">
            <a:alphaModFix/>
          </a:blip>
          <a:stretch>
            <a:fillRect/>
          </a:stretch>
        </p:blipFill>
        <p:spPr>
          <a:xfrm>
            <a:off x="3930122" y="4952968"/>
            <a:ext cx="1969783" cy="1256355"/>
          </a:xfrm>
          <a:prstGeom prst="rect">
            <a:avLst/>
          </a:prstGeom>
          <a:noFill/>
          <a:ln>
            <a:noFill/>
          </a:ln>
        </p:spPr>
      </p:pic>
      <p:pic>
        <p:nvPicPr>
          <p:cNvPr id="9" name="Google Shape;269;p41">
            <a:extLst>
              <a:ext uri="{FF2B5EF4-FFF2-40B4-BE49-F238E27FC236}">
                <a16:creationId xmlns:a16="http://schemas.microsoft.com/office/drawing/2014/main" id="{6165E8B5-7105-4057-8B6D-EA708A4A93B7}"/>
              </a:ext>
            </a:extLst>
          </p:cNvPr>
          <p:cNvPicPr preferRelativeResize="0"/>
          <p:nvPr/>
        </p:nvPicPr>
        <p:blipFill>
          <a:blip r:embed="rId4">
            <a:alphaModFix/>
          </a:blip>
          <a:stretch>
            <a:fillRect/>
          </a:stretch>
        </p:blipFill>
        <p:spPr>
          <a:xfrm>
            <a:off x="1987378" y="4970761"/>
            <a:ext cx="1960229" cy="1329865"/>
          </a:xfrm>
          <a:prstGeom prst="rect">
            <a:avLst/>
          </a:prstGeom>
          <a:noFill/>
          <a:ln>
            <a:noFill/>
          </a:ln>
        </p:spPr>
      </p:pic>
      <p:pic>
        <p:nvPicPr>
          <p:cNvPr id="11" name="Google Shape;270;p41">
            <a:extLst>
              <a:ext uri="{FF2B5EF4-FFF2-40B4-BE49-F238E27FC236}">
                <a16:creationId xmlns:a16="http://schemas.microsoft.com/office/drawing/2014/main" id="{C6DA7CCE-C5EE-4DBE-B41D-F1329F4DF129}"/>
              </a:ext>
            </a:extLst>
          </p:cNvPr>
          <p:cNvPicPr preferRelativeResize="0"/>
          <p:nvPr/>
        </p:nvPicPr>
        <p:blipFill>
          <a:blip r:embed="rId5">
            <a:alphaModFix/>
          </a:blip>
          <a:stretch>
            <a:fillRect/>
          </a:stretch>
        </p:blipFill>
        <p:spPr>
          <a:xfrm>
            <a:off x="5888246" y="4883477"/>
            <a:ext cx="1976670" cy="1383327"/>
          </a:xfrm>
          <a:prstGeom prst="rect">
            <a:avLst/>
          </a:prstGeom>
          <a:noFill/>
          <a:ln>
            <a:noFill/>
          </a:ln>
        </p:spPr>
      </p:pic>
      <p:pic>
        <p:nvPicPr>
          <p:cNvPr id="13" name="Google Shape;271;p41">
            <a:extLst>
              <a:ext uri="{FF2B5EF4-FFF2-40B4-BE49-F238E27FC236}">
                <a16:creationId xmlns:a16="http://schemas.microsoft.com/office/drawing/2014/main" id="{B85130F3-0B5A-4403-A588-978DAB598B4C}"/>
              </a:ext>
            </a:extLst>
          </p:cNvPr>
          <p:cNvPicPr preferRelativeResize="0"/>
          <p:nvPr/>
        </p:nvPicPr>
        <p:blipFill>
          <a:blip r:embed="rId6">
            <a:alphaModFix/>
          </a:blip>
          <a:stretch>
            <a:fillRect/>
          </a:stretch>
        </p:blipFill>
        <p:spPr>
          <a:xfrm>
            <a:off x="7778210" y="4883477"/>
            <a:ext cx="2038656" cy="1396693"/>
          </a:xfrm>
          <a:prstGeom prst="rect">
            <a:avLst/>
          </a:prstGeom>
          <a:noFill/>
          <a:ln>
            <a:noFill/>
          </a:ln>
        </p:spPr>
      </p:pic>
    </p:spTree>
    <p:extLst>
      <p:ext uri="{BB962C8B-B14F-4D97-AF65-F5344CB8AC3E}">
        <p14:creationId xmlns:p14="http://schemas.microsoft.com/office/powerpoint/2010/main" val="4097024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53D8EB-740E-40B7-88AC-BE707ED2F136}"/>
              </a:ext>
            </a:extLst>
          </p:cNvPr>
          <p:cNvSpPr>
            <a:spLocks noGrp="1"/>
          </p:cNvSpPr>
          <p:nvPr>
            <p:ph type="title"/>
          </p:nvPr>
        </p:nvSpPr>
        <p:spPr/>
        <p:txBody>
          <a:bodyPr/>
          <a:lstStyle/>
          <a:p>
            <a:r>
              <a:rPr lang="es-ES" b="1" dirty="0">
                <a:solidFill>
                  <a:srgbClr val="2C3791"/>
                </a:solidFill>
              </a:rPr>
              <a:t>¿Qué es la bitácora y cuál es su objetivo?</a:t>
            </a:r>
            <a:endParaRPr lang="es-CL" dirty="0"/>
          </a:p>
        </p:txBody>
      </p:sp>
      <p:sp>
        <p:nvSpPr>
          <p:cNvPr id="3" name="Marcador de contenido 2">
            <a:extLst>
              <a:ext uri="{FF2B5EF4-FFF2-40B4-BE49-F238E27FC236}">
                <a16:creationId xmlns:a16="http://schemas.microsoft.com/office/drawing/2014/main" id="{A7806F78-49F5-420A-B5EC-CB9CE3406C90}"/>
              </a:ext>
            </a:extLst>
          </p:cNvPr>
          <p:cNvSpPr>
            <a:spLocks noGrp="1"/>
          </p:cNvSpPr>
          <p:nvPr>
            <p:ph idx="1"/>
          </p:nvPr>
        </p:nvSpPr>
        <p:spPr>
          <a:xfrm>
            <a:off x="838200" y="1825625"/>
            <a:ext cx="10515600" cy="2746375"/>
          </a:xfrm>
        </p:spPr>
        <p:txBody>
          <a:bodyPr/>
          <a:lstStyle/>
          <a:p>
            <a:pPr marL="0" indent="0">
              <a:buNone/>
            </a:pPr>
            <a:r>
              <a:rPr lang="es-ES" b="1" dirty="0">
                <a:solidFill>
                  <a:srgbClr val="2C3791"/>
                </a:solidFill>
                <a:latin typeface="+mj-lt"/>
              </a:rPr>
              <a:t>Bitácora</a:t>
            </a:r>
          </a:p>
          <a:p>
            <a:pPr marL="0" indent="0">
              <a:buNone/>
            </a:pPr>
            <a:r>
              <a:rPr lang="es-ES" sz="2400" i="1" dirty="0">
                <a:solidFill>
                  <a:srgbClr val="2C3791"/>
                </a:solidFill>
                <a:latin typeface="+mj-lt"/>
              </a:rPr>
              <a:t>Nombre femenino </a:t>
            </a:r>
          </a:p>
          <a:p>
            <a:pPr marL="0" indent="0">
              <a:buNone/>
            </a:pPr>
            <a:r>
              <a:rPr lang="es-ES" dirty="0">
                <a:solidFill>
                  <a:srgbClr val="2C3791"/>
                </a:solidFill>
                <a:latin typeface="+mj-lt"/>
              </a:rPr>
              <a:t>del francés </a:t>
            </a:r>
            <a:r>
              <a:rPr lang="es-ES" i="1" dirty="0" err="1">
                <a:solidFill>
                  <a:srgbClr val="2C3791"/>
                </a:solidFill>
                <a:latin typeface="+mj-lt"/>
              </a:rPr>
              <a:t>bitacle</a:t>
            </a:r>
            <a:r>
              <a:rPr lang="es-ES" i="1" dirty="0">
                <a:solidFill>
                  <a:srgbClr val="2C3791"/>
                </a:solidFill>
                <a:latin typeface="+mj-lt"/>
              </a:rPr>
              <a:t>.</a:t>
            </a:r>
          </a:p>
          <a:p>
            <a:pPr marL="514350" indent="-514350">
              <a:buFont typeface="+mj-lt"/>
              <a:buAutoNum type="arabicPeriod"/>
            </a:pPr>
            <a:r>
              <a:rPr lang="es-ES" dirty="0">
                <a:solidFill>
                  <a:srgbClr val="2C3791"/>
                </a:solidFill>
                <a:latin typeface="+mj-lt"/>
              </a:rPr>
              <a:t>Armario o cajón fijo a la cubierta del barco y cercano al timón, en que se pone la brújula para facilitarnos la navegación en océanos desconocidos. </a:t>
            </a:r>
          </a:p>
        </p:txBody>
      </p:sp>
      <p:sp>
        <p:nvSpPr>
          <p:cNvPr id="5" name="Rectángulo 4">
            <a:extLst>
              <a:ext uri="{FF2B5EF4-FFF2-40B4-BE49-F238E27FC236}">
                <a16:creationId xmlns:a16="http://schemas.microsoft.com/office/drawing/2014/main" id="{2DA309B4-1D05-4103-9742-78A7794F7796}"/>
              </a:ext>
            </a:extLst>
          </p:cNvPr>
          <p:cNvSpPr/>
          <p:nvPr/>
        </p:nvSpPr>
        <p:spPr>
          <a:xfrm>
            <a:off x="392914" y="365125"/>
            <a:ext cx="11366695" cy="6127750"/>
          </a:xfrm>
          <a:prstGeom prst="rect">
            <a:avLst/>
          </a:prstGeom>
          <a:noFill/>
          <a:ln w="38100">
            <a:solidFill>
              <a:srgbClr val="2C3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 name="Imagen 6">
            <a:extLst>
              <a:ext uri="{FF2B5EF4-FFF2-40B4-BE49-F238E27FC236}">
                <a16:creationId xmlns:a16="http://schemas.microsoft.com/office/drawing/2014/main" id="{5D12758B-DA8F-4716-A3D2-5F064CC3C5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914" y="6718390"/>
            <a:ext cx="153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a:extLst>
              <a:ext uri="{FF2B5EF4-FFF2-40B4-BE49-F238E27FC236}">
                <a16:creationId xmlns:a16="http://schemas.microsoft.com/office/drawing/2014/main" id="{0AA30C1A-F3CF-495F-ACAF-9D04B2ADA4D1}"/>
              </a:ext>
            </a:extLst>
          </p:cNvPr>
          <p:cNvSpPr txBox="1"/>
          <p:nvPr/>
        </p:nvSpPr>
        <p:spPr>
          <a:xfrm>
            <a:off x="1291832" y="4797515"/>
            <a:ext cx="9608336" cy="954107"/>
          </a:xfrm>
          <a:prstGeom prst="rect">
            <a:avLst/>
          </a:prstGeom>
          <a:solidFill>
            <a:srgbClr val="2C3791"/>
          </a:solidFill>
        </p:spPr>
        <p:txBody>
          <a:bodyPr wrap="square">
            <a:spAutoFit/>
          </a:bodyPr>
          <a:lstStyle/>
          <a:p>
            <a:pPr algn="ctr"/>
            <a:r>
              <a:rPr lang="es-ES" sz="2800" dirty="0">
                <a:solidFill>
                  <a:schemeClr val="bg1"/>
                </a:solidFill>
                <a:latin typeface="+mj-lt"/>
              </a:rPr>
              <a:t> </a:t>
            </a:r>
            <a:r>
              <a:rPr lang="es-ES" sz="2800" b="1" dirty="0">
                <a:solidFill>
                  <a:schemeClr val="bg1"/>
                </a:solidFill>
                <a:latin typeface="+mj-lt"/>
              </a:rPr>
              <a:t>La bitácora es una herramienta para conectarnos con la búsqueda del bienestar.</a:t>
            </a:r>
            <a:endParaRPr lang="es-CL" sz="2800" b="1" dirty="0">
              <a:solidFill>
                <a:schemeClr val="bg1"/>
              </a:solidFill>
              <a:latin typeface="+mj-lt"/>
            </a:endParaRPr>
          </a:p>
        </p:txBody>
      </p:sp>
    </p:spTree>
    <p:extLst>
      <p:ext uri="{BB962C8B-B14F-4D97-AF65-F5344CB8AC3E}">
        <p14:creationId xmlns:p14="http://schemas.microsoft.com/office/powerpoint/2010/main" val="452193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065E98-8EB7-4092-A870-30F771F61934}"/>
              </a:ext>
            </a:extLst>
          </p:cNvPr>
          <p:cNvSpPr>
            <a:spLocks noGrp="1"/>
          </p:cNvSpPr>
          <p:nvPr>
            <p:ph type="title"/>
          </p:nvPr>
        </p:nvSpPr>
        <p:spPr/>
        <p:txBody>
          <a:bodyPr/>
          <a:lstStyle/>
          <a:p>
            <a:r>
              <a:rPr lang="es-ES" b="1" dirty="0">
                <a:solidFill>
                  <a:srgbClr val="2C3791"/>
                </a:solidFill>
              </a:rPr>
              <a:t>Para quienes aun no la descargan… </a:t>
            </a:r>
            <a:endParaRPr lang="es-CL" b="1" dirty="0">
              <a:solidFill>
                <a:srgbClr val="2C3791"/>
              </a:solidFill>
            </a:endParaRPr>
          </a:p>
        </p:txBody>
      </p:sp>
      <p:sp>
        <p:nvSpPr>
          <p:cNvPr id="3" name="Marcador de contenido 2">
            <a:extLst>
              <a:ext uri="{FF2B5EF4-FFF2-40B4-BE49-F238E27FC236}">
                <a16:creationId xmlns:a16="http://schemas.microsoft.com/office/drawing/2014/main" id="{372A1953-299D-4CA7-A51B-4711D3C051FF}"/>
              </a:ext>
            </a:extLst>
          </p:cNvPr>
          <p:cNvSpPr>
            <a:spLocks noGrp="1"/>
          </p:cNvSpPr>
          <p:nvPr>
            <p:ph idx="1"/>
          </p:nvPr>
        </p:nvSpPr>
        <p:spPr>
          <a:xfrm>
            <a:off x="838200" y="1825625"/>
            <a:ext cx="10515600" cy="4351338"/>
          </a:xfrm>
        </p:spPr>
        <p:txBody>
          <a:bodyPr/>
          <a:lstStyle/>
          <a:p>
            <a:pPr marL="514350" indent="-514350">
              <a:buAutoNum type="arabicPeriod"/>
            </a:pPr>
            <a:r>
              <a:rPr lang="es-CL" dirty="0">
                <a:solidFill>
                  <a:srgbClr val="2C3791"/>
                </a:solidFill>
                <a:latin typeface="+mj-lt"/>
              </a:rPr>
              <a:t>Ingresa a </a:t>
            </a:r>
            <a:r>
              <a:rPr lang="es-CL" dirty="0">
                <a:latin typeface="+mj-lt"/>
                <a:hlinkClick r:id="rId3"/>
              </a:rPr>
              <a:t>http://convivenciaescolar.mineduc.cl/</a:t>
            </a:r>
            <a:endParaRPr lang="es-CL" dirty="0">
              <a:latin typeface="+mj-lt"/>
            </a:endParaRPr>
          </a:p>
          <a:p>
            <a:pPr marL="514350" indent="-514350">
              <a:buAutoNum type="arabicPeriod"/>
            </a:pPr>
            <a:r>
              <a:rPr lang="es-CL" dirty="0">
                <a:solidFill>
                  <a:srgbClr val="2C3791"/>
                </a:solidFill>
                <a:latin typeface="+mj-lt"/>
              </a:rPr>
              <a:t>Guarda tu bitácora en un lugar al que puedas acceder fácilmente, como una carpeta personal o el escritorio de tu computador. </a:t>
            </a:r>
          </a:p>
          <a:p>
            <a:pPr marL="514350" indent="-514350">
              <a:buAutoNum type="arabicPeriod"/>
            </a:pPr>
            <a:r>
              <a:rPr lang="es-CL" dirty="0">
                <a:solidFill>
                  <a:srgbClr val="2C3791"/>
                </a:solidFill>
                <a:latin typeface="+mj-lt"/>
              </a:rPr>
              <a:t>Verás que la bitácora tiene campos rellenables, es decir, puedes escribir sobre el documento. ¡No olvides guardar! para llevar un registro de tu trabajo personal. </a:t>
            </a:r>
          </a:p>
          <a:p>
            <a:pPr marL="0" indent="0">
              <a:buNone/>
            </a:pPr>
            <a:endParaRPr lang="es-CL" dirty="0">
              <a:solidFill>
                <a:srgbClr val="2C3791"/>
              </a:solidFill>
              <a:latin typeface="+mj-lt"/>
            </a:endParaRPr>
          </a:p>
          <a:p>
            <a:pPr marL="0" indent="0">
              <a:buNone/>
            </a:pPr>
            <a:endParaRPr lang="es-CL" dirty="0">
              <a:solidFill>
                <a:srgbClr val="2C3791"/>
              </a:solidFill>
              <a:latin typeface="+mj-lt"/>
            </a:endParaRPr>
          </a:p>
          <a:p>
            <a:pPr marL="0" indent="0">
              <a:buNone/>
            </a:pPr>
            <a:r>
              <a:rPr lang="es-CL" sz="2400" b="1" dirty="0">
                <a:solidFill>
                  <a:srgbClr val="2C3791"/>
                </a:solidFill>
                <a:latin typeface="+mj-lt"/>
              </a:rPr>
              <a:t>Ante cualquier duda escríbenos  a </a:t>
            </a:r>
            <a:r>
              <a:rPr lang="es-CL" sz="2400" b="1" dirty="0">
                <a:solidFill>
                  <a:srgbClr val="2C3791"/>
                </a:solidFill>
                <a:latin typeface="+mj-lt"/>
                <a:hlinkClick r:id="rId4"/>
              </a:rPr>
              <a:t>convivenciaescolar@mineduc.cl</a:t>
            </a:r>
            <a:r>
              <a:rPr lang="es-CL" sz="2400" b="1" dirty="0">
                <a:solidFill>
                  <a:srgbClr val="2C3791"/>
                </a:solidFill>
                <a:latin typeface="+mj-lt"/>
              </a:rPr>
              <a:t> </a:t>
            </a:r>
          </a:p>
          <a:p>
            <a:pPr marL="0" indent="0">
              <a:buNone/>
            </a:pPr>
            <a:endParaRPr lang="es-CL" dirty="0"/>
          </a:p>
        </p:txBody>
      </p:sp>
      <p:sp>
        <p:nvSpPr>
          <p:cNvPr id="5" name="Rectángulo 4">
            <a:extLst>
              <a:ext uri="{FF2B5EF4-FFF2-40B4-BE49-F238E27FC236}">
                <a16:creationId xmlns:a16="http://schemas.microsoft.com/office/drawing/2014/main" id="{0901920A-ED61-458A-AF94-131DE2B28FF0}"/>
              </a:ext>
            </a:extLst>
          </p:cNvPr>
          <p:cNvSpPr/>
          <p:nvPr/>
        </p:nvSpPr>
        <p:spPr>
          <a:xfrm>
            <a:off x="392914" y="365125"/>
            <a:ext cx="11366695" cy="6127750"/>
          </a:xfrm>
          <a:prstGeom prst="rect">
            <a:avLst/>
          </a:prstGeom>
          <a:noFill/>
          <a:ln w="38100">
            <a:solidFill>
              <a:srgbClr val="2C3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 name="Imagen 6">
            <a:extLst>
              <a:ext uri="{FF2B5EF4-FFF2-40B4-BE49-F238E27FC236}">
                <a16:creationId xmlns:a16="http://schemas.microsoft.com/office/drawing/2014/main" id="{BFE247A9-1079-4837-B440-CBCE0F38444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914" y="6718390"/>
            <a:ext cx="153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a:extLst>
              <a:ext uri="{FF2B5EF4-FFF2-40B4-BE49-F238E27FC236}">
                <a16:creationId xmlns:a16="http://schemas.microsoft.com/office/drawing/2014/main" id="{E18EDE70-48E4-40AA-8DA3-292916903E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3467" y="4176800"/>
            <a:ext cx="2023237" cy="2158120"/>
          </a:xfrm>
          <a:prstGeom prst="rect">
            <a:avLst/>
          </a:prstGeom>
        </p:spPr>
      </p:pic>
    </p:spTree>
    <p:extLst>
      <p:ext uri="{BB962C8B-B14F-4D97-AF65-F5344CB8AC3E}">
        <p14:creationId xmlns:p14="http://schemas.microsoft.com/office/powerpoint/2010/main" val="2698668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2744B4-7CEE-4EB1-B29D-2AD9CBAAD3FD}"/>
              </a:ext>
            </a:extLst>
          </p:cNvPr>
          <p:cNvSpPr>
            <a:spLocks noGrp="1"/>
          </p:cNvSpPr>
          <p:nvPr>
            <p:ph type="title"/>
          </p:nvPr>
        </p:nvSpPr>
        <p:spPr/>
        <p:txBody>
          <a:bodyPr/>
          <a:lstStyle/>
          <a:p>
            <a:r>
              <a:rPr lang="es-ES" b="1" dirty="0">
                <a:solidFill>
                  <a:srgbClr val="2C3791"/>
                </a:solidFill>
              </a:rPr>
              <a:t>Preguntas frecuentes </a:t>
            </a:r>
            <a:endParaRPr lang="es-CL" b="1" dirty="0">
              <a:solidFill>
                <a:srgbClr val="2C3791"/>
              </a:solidFill>
            </a:endParaRPr>
          </a:p>
        </p:txBody>
      </p:sp>
      <p:sp>
        <p:nvSpPr>
          <p:cNvPr id="3" name="Marcador de contenido 2">
            <a:extLst>
              <a:ext uri="{FF2B5EF4-FFF2-40B4-BE49-F238E27FC236}">
                <a16:creationId xmlns:a16="http://schemas.microsoft.com/office/drawing/2014/main" id="{4F6B3517-A4F4-49DC-A734-17DE31A0013D}"/>
              </a:ext>
            </a:extLst>
          </p:cNvPr>
          <p:cNvSpPr>
            <a:spLocks noGrp="1"/>
          </p:cNvSpPr>
          <p:nvPr>
            <p:ph idx="1"/>
          </p:nvPr>
        </p:nvSpPr>
        <p:spPr>
          <a:xfrm>
            <a:off x="838200" y="1825625"/>
            <a:ext cx="7526867" cy="4351338"/>
          </a:xfrm>
        </p:spPr>
        <p:txBody>
          <a:bodyPr>
            <a:normAutofit/>
          </a:bodyPr>
          <a:lstStyle/>
          <a:p>
            <a:r>
              <a:rPr lang="es-ES" dirty="0">
                <a:solidFill>
                  <a:srgbClr val="2C3791"/>
                </a:solidFill>
                <a:latin typeface="+mj-lt"/>
              </a:rPr>
              <a:t>¿Quienes la recibirán?</a:t>
            </a:r>
          </a:p>
          <a:p>
            <a:r>
              <a:rPr lang="es-ES" dirty="0">
                <a:solidFill>
                  <a:srgbClr val="2C3791"/>
                </a:solidFill>
                <a:latin typeface="+mj-lt"/>
              </a:rPr>
              <a:t>¿Se evalúa? </a:t>
            </a:r>
          </a:p>
          <a:p>
            <a:r>
              <a:rPr lang="es-ES" dirty="0">
                <a:solidFill>
                  <a:srgbClr val="2C3791"/>
                </a:solidFill>
                <a:latin typeface="+mj-lt"/>
              </a:rPr>
              <a:t>¿Por dónde empezar?</a:t>
            </a:r>
          </a:p>
          <a:p>
            <a:r>
              <a:rPr lang="es-ES" dirty="0">
                <a:solidFill>
                  <a:srgbClr val="2C3791"/>
                </a:solidFill>
                <a:latin typeface="+mj-lt"/>
              </a:rPr>
              <a:t>¿Cuánto tiempo debiese demorarme en usar la bitácora?</a:t>
            </a:r>
          </a:p>
          <a:p>
            <a:pPr marL="0" indent="0">
              <a:buNone/>
            </a:pPr>
            <a:endParaRPr lang="es-ES" dirty="0"/>
          </a:p>
        </p:txBody>
      </p:sp>
      <p:sp>
        <p:nvSpPr>
          <p:cNvPr id="5" name="Rectángulo 4">
            <a:extLst>
              <a:ext uri="{FF2B5EF4-FFF2-40B4-BE49-F238E27FC236}">
                <a16:creationId xmlns:a16="http://schemas.microsoft.com/office/drawing/2014/main" id="{6FD15F5A-C5DE-426F-BE97-0DC95B26D81A}"/>
              </a:ext>
            </a:extLst>
          </p:cNvPr>
          <p:cNvSpPr/>
          <p:nvPr/>
        </p:nvSpPr>
        <p:spPr>
          <a:xfrm>
            <a:off x="392914" y="365125"/>
            <a:ext cx="11366695" cy="6127750"/>
          </a:xfrm>
          <a:prstGeom prst="rect">
            <a:avLst/>
          </a:prstGeom>
          <a:noFill/>
          <a:ln w="38100">
            <a:solidFill>
              <a:srgbClr val="2C3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 name="Imagen 6">
            <a:extLst>
              <a:ext uri="{FF2B5EF4-FFF2-40B4-BE49-F238E27FC236}">
                <a16:creationId xmlns:a16="http://schemas.microsoft.com/office/drawing/2014/main" id="{6893D4CB-3FA2-4C11-BC51-F5F0A6444E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914" y="6718390"/>
            <a:ext cx="153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4A89F09A-CA4C-4E58-83CD-85999054D5B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88" b="99717" l="2783" r="93150">
                        <a14:foregroundMark x1="41313" y1="11444" x2="41991" y2="52406"/>
                        <a14:foregroundMark x1="41991" y1="52406" x2="33785" y2="61262"/>
                        <a14:foregroundMark x1="33785" y1="61262" x2="22262" y2="83017"/>
                        <a14:foregroundMark x1="22262" y1="83017" x2="2818" y2="99717"/>
                        <a14:foregroundMark x1="41777" y1="14072" x2="51516" y2="6915"/>
                        <a14:foregroundMark x1="51516" y1="6915" x2="85587" y2="9058"/>
                        <a14:foregroundMark x1="85587" y1="9058" x2="93150" y2="60776"/>
                        <a14:foregroundMark x1="93150" y1="60776" x2="88655" y2="86373"/>
                        <a14:foregroundMark x1="88655" y1="86373" x2="41242" y2="96320"/>
                        <a14:foregroundMark x1="41242" y1="96320" x2="37317" y2="99717"/>
                        <a14:foregroundMark x1="85872" y1="11444" x2="88691" y2="35867"/>
                        <a14:foregroundMark x1="88691" y1="35867" x2="86265" y2="75414"/>
                        <a14:foregroundMark x1="86265" y1="75414" x2="80592" y2="86049"/>
                        <a14:foregroundMark x1="80592" y1="86049" x2="45665" y2="86899"/>
                        <a14:foregroundMark x1="45665" y1="86899" x2="38280" y2="97857"/>
                        <a14:foregroundMark x1="38280" y1="97857" x2="35890" y2="99717"/>
                      </a14:backgroundRemoval>
                    </a14:imgEffect>
                  </a14:imgLayer>
                </a14:imgProps>
              </a:ext>
              <a:ext uri="{28A0092B-C50C-407E-A947-70E740481C1C}">
                <a14:useLocalDpi xmlns:a14="http://schemas.microsoft.com/office/drawing/2010/main" val="0"/>
              </a:ext>
            </a:extLst>
          </a:blip>
          <a:stretch>
            <a:fillRect/>
          </a:stretch>
        </p:blipFill>
        <p:spPr>
          <a:xfrm>
            <a:off x="5914360" y="1522016"/>
            <a:ext cx="6048153" cy="5335984"/>
          </a:xfrm>
          <a:prstGeom prst="rect">
            <a:avLst/>
          </a:prstGeom>
        </p:spPr>
      </p:pic>
    </p:spTree>
    <p:extLst>
      <p:ext uri="{BB962C8B-B14F-4D97-AF65-F5344CB8AC3E}">
        <p14:creationId xmlns:p14="http://schemas.microsoft.com/office/powerpoint/2010/main" val="108925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53D8EB-740E-40B7-88AC-BE707ED2F136}"/>
              </a:ext>
            </a:extLst>
          </p:cNvPr>
          <p:cNvSpPr>
            <a:spLocks noGrp="1"/>
          </p:cNvSpPr>
          <p:nvPr>
            <p:ph type="title"/>
          </p:nvPr>
        </p:nvSpPr>
        <p:spPr>
          <a:xfrm>
            <a:off x="818461" y="643995"/>
            <a:ext cx="10515600" cy="1325563"/>
          </a:xfrm>
        </p:spPr>
        <p:txBody>
          <a:bodyPr>
            <a:normAutofit/>
          </a:bodyPr>
          <a:lstStyle/>
          <a:p>
            <a:r>
              <a:rPr lang="es-ES" b="1" dirty="0">
                <a:solidFill>
                  <a:srgbClr val="2C3791"/>
                </a:solidFill>
                <a:latin typeface="+mj-lt"/>
              </a:rPr>
              <a:t>Contexto: pandemia vs vuelta a clases presenciales. </a:t>
            </a:r>
          </a:p>
        </p:txBody>
      </p:sp>
      <p:sp>
        <p:nvSpPr>
          <p:cNvPr id="3" name="Marcador de contenido 2">
            <a:extLst>
              <a:ext uri="{FF2B5EF4-FFF2-40B4-BE49-F238E27FC236}">
                <a16:creationId xmlns:a16="http://schemas.microsoft.com/office/drawing/2014/main" id="{A7806F78-49F5-420A-B5EC-CB9CE3406C90}"/>
              </a:ext>
            </a:extLst>
          </p:cNvPr>
          <p:cNvSpPr>
            <a:spLocks noGrp="1"/>
          </p:cNvSpPr>
          <p:nvPr>
            <p:ph idx="1"/>
          </p:nvPr>
        </p:nvSpPr>
        <p:spPr/>
        <p:txBody>
          <a:bodyPr/>
          <a:lstStyle/>
          <a:p>
            <a:pPr marL="0" indent="0">
              <a:buNone/>
            </a:pPr>
            <a:endParaRPr lang="es-CL" dirty="0">
              <a:solidFill>
                <a:srgbClr val="2C3791"/>
              </a:solidFill>
              <a:latin typeface="+mj-lt"/>
            </a:endParaRPr>
          </a:p>
          <a:p>
            <a:pPr marL="514350" indent="-514350">
              <a:buAutoNum type="arabicPeriod"/>
            </a:pPr>
            <a:r>
              <a:rPr lang="es-ES" dirty="0">
                <a:solidFill>
                  <a:srgbClr val="2C3791"/>
                </a:solidFill>
                <a:latin typeface="+mj-lt"/>
              </a:rPr>
              <a:t>Según un estudio realizado por Elige Educar, el 63% de los profesores dice estar trabajando más que antes de la suspensión de clases y el 75% dice estar ansioso o muy ansioso.</a:t>
            </a:r>
            <a:r>
              <a:rPr lang="es-CL" dirty="0">
                <a:solidFill>
                  <a:srgbClr val="2C3791"/>
                </a:solidFill>
                <a:latin typeface="+mj-lt"/>
              </a:rPr>
              <a:t> </a:t>
            </a:r>
          </a:p>
          <a:p>
            <a:pPr marL="514350" indent="-514350">
              <a:buAutoNum type="arabicPeriod"/>
            </a:pPr>
            <a:r>
              <a:rPr lang="es-CL" dirty="0">
                <a:solidFill>
                  <a:srgbClr val="2C3791"/>
                </a:solidFill>
                <a:latin typeface="+mj-lt"/>
              </a:rPr>
              <a:t>Objetivo taller: conversar sobre estrategias concretas que nos permitan incorporar el uso de la bitácora a la rutina diaria en el contexto actual. </a:t>
            </a:r>
          </a:p>
          <a:p>
            <a:pPr marL="0" indent="0">
              <a:buNone/>
            </a:pPr>
            <a:endParaRPr lang="es-CL" dirty="0">
              <a:solidFill>
                <a:srgbClr val="2C3791"/>
              </a:solidFill>
              <a:latin typeface="+mj-lt"/>
            </a:endParaRPr>
          </a:p>
          <a:p>
            <a:pPr lvl="1">
              <a:buFontTx/>
              <a:buChar char="-"/>
            </a:pPr>
            <a:endParaRPr lang="es-ES" dirty="0">
              <a:solidFill>
                <a:srgbClr val="2C3791"/>
              </a:solidFill>
              <a:latin typeface="+mj-lt"/>
            </a:endParaRPr>
          </a:p>
        </p:txBody>
      </p:sp>
      <p:sp>
        <p:nvSpPr>
          <p:cNvPr id="5" name="Rectángulo 4">
            <a:extLst>
              <a:ext uri="{FF2B5EF4-FFF2-40B4-BE49-F238E27FC236}">
                <a16:creationId xmlns:a16="http://schemas.microsoft.com/office/drawing/2014/main" id="{2DA309B4-1D05-4103-9742-78A7794F7796}"/>
              </a:ext>
            </a:extLst>
          </p:cNvPr>
          <p:cNvSpPr/>
          <p:nvPr/>
        </p:nvSpPr>
        <p:spPr>
          <a:xfrm>
            <a:off x="392914" y="365125"/>
            <a:ext cx="11366695" cy="6127750"/>
          </a:xfrm>
          <a:prstGeom prst="rect">
            <a:avLst/>
          </a:prstGeom>
          <a:noFill/>
          <a:ln w="38100">
            <a:solidFill>
              <a:srgbClr val="2C3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 name="Imagen 6">
            <a:extLst>
              <a:ext uri="{FF2B5EF4-FFF2-40B4-BE49-F238E27FC236}">
                <a16:creationId xmlns:a16="http://schemas.microsoft.com/office/drawing/2014/main" id="{5D12758B-DA8F-4716-A3D2-5F064CC3C5D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914" y="6718390"/>
            <a:ext cx="153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47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C3791"/>
        </a:solid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AE1BB060-271C-4077-B404-D381F3718782}"/>
              </a:ext>
            </a:extLst>
          </p:cNvPr>
          <p:cNvSpPr>
            <a:spLocks noGrp="1"/>
          </p:cNvSpPr>
          <p:nvPr>
            <p:ph type="ctrTitle"/>
          </p:nvPr>
        </p:nvSpPr>
        <p:spPr>
          <a:xfrm>
            <a:off x="1524000" y="1122363"/>
            <a:ext cx="9144000" cy="4194704"/>
          </a:xfrm>
        </p:spPr>
        <p:txBody>
          <a:bodyPr>
            <a:normAutofit/>
          </a:bodyPr>
          <a:lstStyle/>
          <a:p>
            <a:r>
              <a:rPr lang="es-ES" sz="5400" dirty="0">
                <a:solidFill>
                  <a:schemeClr val="bg1"/>
                </a:solidFill>
              </a:rPr>
              <a:t>Taller: </a:t>
            </a:r>
            <a:br>
              <a:rPr lang="es-ES" dirty="0">
                <a:solidFill>
                  <a:schemeClr val="bg1"/>
                </a:solidFill>
              </a:rPr>
            </a:br>
            <a:r>
              <a:rPr lang="es-ES" b="1" dirty="0">
                <a:solidFill>
                  <a:schemeClr val="bg1"/>
                </a:solidFill>
              </a:rPr>
              <a:t>¿Cómo usar la bitácora docente?</a:t>
            </a:r>
            <a:br>
              <a:rPr lang="es-ES" dirty="0">
                <a:solidFill>
                  <a:schemeClr val="bg1"/>
                </a:solidFill>
              </a:rPr>
            </a:br>
            <a:endParaRPr lang="es-CL" b="1" dirty="0">
              <a:solidFill>
                <a:schemeClr val="bg1"/>
              </a:solidFill>
            </a:endParaRPr>
          </a:p>
        </p:txBody>
      </p:sp>
      <p:pic>
        <p:nvPicPr>
          <p:cNvPr id="9" name="Imagen 8">
            <a:extLst>
              <a:ext uri="{FF2B5EF4-FFF2-40B4-BE49-F238E27FC236}">
                <a16:creationId xmlns:a16="http://schemas.microsoft.com/office/drawing/2014/main" id="{E039FD82-AE6F-4447-AB2C-5644A2E8CB3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914" y="6718390"/>
            <a:ext cx="153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3ACDA905-71B5-40D6-9C51-EB7E5CFE2ED1}"/>
              </a:ext>
            </a:extLst>
          </p:cNvPr>
          <p:cNvSpPr/>
          <p:nvPr/>
        </p:nvSpPr>
        <p:spPr>
          <a:xfrm>
            <a:off x="392914" y="365125"/>
            <a:ext cx="11366695" cy="612775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607892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53D8EB-740E-40B7-88AC-BE707ED2F136}"/>
              </a:ext>
            </a:extLst>
          </p:cNvPr>
          <p:cNvSpPr>
            <a:spLocks noGrp="1"/>
          </p:cNvSpPr>
          <p:nvPr>
            <p:ph type="title"/>
          </p:nvPr>
        </p:nvSpPr>
        <p:spPr>
          <a:xfrm>
            <a:off x="818461" y="643995"/>
            <a:ext cx="10515600" cy="1325563"/>
          </a:xfrm>
        </p:spPr>
        <p:txBody>
          <a:bodyPr>
            <a:normAutofit/>
          </a:bodyPr>
          <a:lstStyle/>
          <a:p>
            <a:r>
              <a:rPr lang="es-ES" b="1" dirty="0">
                <a:solidFill>
                  <a:srgbClr val="2C3791"/>
                </a:solidFill>
                <a:latin typeface="+mj-lt"/>
              </a:rPr>
              <a:t>Estrategia 1: </a:t>
            </a:r>
            <a:r>
              <a:rPr lang="es-CL" b="1" dirty="0">
                <a:solidFill>
                  <a:srgbClr val="2C3791"/>
                </a:solidFill>
                <a:latin typeface="+mj-lt"/>
              </a:rPr>
              <a:t>Elaborar una visión compartida</a:t>
            </a:r>
            <a:endParaRPr lang="es-CL" b="1" dirty="0"/>
          </a:p>
        </p:txBody>
      </p:sp>
      <p:sp>
        <p:nvSpPr>
          <p:cNvPr id="3" name="Marcador de contenido 2">
            <a:extLst>
              <a:ext uri="{FF2B5EF4-FFF2-40B4-BE49-F238E27FC236}">
                <a16:creationId xmlns:a16="http://schemas.microsoft.com/office/drawing/2014/main" id="{A7806F78-49F5-420A-B5EC-CB9CE3406C90}"/>
              </a:ext>
            </a:extLst>
          </p:cNvPr>
          <p:cNvSpPr>
            <a:spLocks noGrp="1"/>
          </p:cNvSpPr>
          <p:nvPr>
            <p:ph idx="1"/>
          </p:nvPr>
        </p:nvSpPr>
        <p:spPr/>
        <p:txBody>
          <a:bodyPr/>
          <a:lstStyle/>
          <a:p>
            <a:pPr marL="0" indent="0">
              <a:buNone/>
            </a:pPr>
            <a:endParaRPr lang="es-CL" dirty="0">
              <a:solidFill>
                <a:srgbClr val="2C3791"/>
              </a:solidFill>
              <a:latin typeface="+mj-lt"/>
            </a:endParaRPr>
          </a:p>
          <a:p>
            <a:pPr marL="0" indent="0">
              <a:buNone/>
            </a:pPr>
            <a:r>
              <a:rPr lang="es-CL" dirty="0">
                <a:solidFill>
                  <a:srgbClr val="2C3791"/>
                </a:solidFill>
                <a:latin typeface="+mj-lt"/>
              </a:rPr>
              <a:t>Reunión por plataforma virtual con equipo directivo y docentes para conversar sobre </a:t>
            </a:r>
          </a:p>
          <a:p>
            <a:pPr lvl="1">
              <a:buFontTx/>
              <a:buChar char="-"/>
            </a:pPr>
            <a:r>
              <a:rPr lang="es-CL" dirty="0">
                <a:solidFill>
                  <a:srgbClr val="2C3791"/>
                </a:solidFill>
                <a:latin typeface="+mj-lt"/>
              </a:rPr>
              <a:t>¿Qué necesitamos?</a:t>
            </a:r>
          </a:p>
          <a:p>
            <a:pPr lvl="1">
              <a:buFontTx/>
              <a:buChar char="-"/>
            </a:pPr>
            <a:r>
              <a:rPr lang="es-CL" dirty="0">
                <a:solidFill>
                  <a:srgbClr val="2C3791"/>
                </a:solidFill>
                <a:latin typeface="+mj-lt"/>
              </a:rPr>
              <a:t>¿Qué estamos haciendo por nuestro bienestar hoy?</a:t>
            </a:r>
          </a:p>
          <a:p>
            <a:pPr lvl="1">
              <a:buFontTx/>
              <a:buChar char="-"/>
            </a:pPr>
            <a:r>
              <a:rPr lang="es-CL" dirty="0">
                <a:solidFill>
                  <a:srgbClr val="2C3791"/>
                </a:solidFill>
                <a:latin typeface="+mj-lt"/>
              </a:rPr>
              <a:t>¿Cómo queremos trabajar en esta bitácora?</a:t>
            </a:r>
          </a:p>
          <a:p>
            <a:pPr lvl="1">
              <a:buFontTx/>
              <a:buChar char="-"/>
            </a:pPr>
            <a:endParaRPr lang="es-ES" dirty="0">
              <a:solidFill>
                <a:srgbClr val="2C3791"/>
              </a:solidFill>
              <a:latin typeface="+mj-lt"/>
            </a:endParaRPr>
          </a:p>
        </p:txBody>
      </p:sp>
      <p:sp>
        <p:nvSpPr>
          <p:cNvPr id="5" name="Rectángulo 4">
            <a:extLst>
              <a:ext uri="{FF2B5EF4-FFF2-40B4-BE49-F238E27FC236}">
                <a16:creationId xmlns:a16="http://schemas.microsoft.com/office/drawing/2014/main" id="{2DA309B4-1D05-4103-9742-78A7794F7796}"/>
              </a:ext>
            </a:extLst>
          </p:cNvPr>
          <p:cNvSpPr/>
          <p:nvPr/>
        </p:nvSpPr>
        <p:spPr>
          <a:xfrm>
            <a:off x="392914" y="365125"/>
            <a:ext cx="11366695" cy="6127750"/>
          </a:xfrm>
          <a:prstGeom prst="rect">
            <a:avLst/>
          </a:prstGeom>
          <a:noFill/>
          <a:ln w="38100">
            <a:solidFill>
              <a:srgbClr val="2C3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 name="Imagen 6">
            <a:extLst>
              <a:ext uri="{FF2B5EF4-FFF2-40B4-BE49-F238E27FC236}">
                <a16:creationId xmlns:a16="http://schemas.microsoft.com/office/drawing/2014/main" id="{5D12758B-DA8F-4716-A3D2-5F064CC3C5D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914" y="6718390"/>
            <a:ext cx="15367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40405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3443</TotalTime>
  <Words>781</Words>
  <Application>Microsoft Office PowerPoint</Application>
  <PresentationFormat>Panorámica</PresentationFormat>
  <Paragraphs>99</Paragraphs>
  <Slides>16</Slides>
  <Notes>13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Calibri Light</vt:lpstr>
      <vt:lpstr>Tema de Office</vt:lpstr>
      <vt:lpstr>Responde en el chat… </vt:lpstr>
      <vt:lpstr>Taller:  Uso de la Bitácora Docente</vt:lpstr>
      <vt:lpstr>¿Qué es el bienestar?</vt:lpstr>
      <vt:lpstr>¿Qué es la bitácora y cuál es su objetivo?</vt:lpstr>
      <vt:lpstr>Para quienes aun no la descargan… </vt:lpstr>
      <vt:lpstr>Preguntas frecuentes </vt:lpstr>
      <vt:lpstr>Contexto: pandemia vs vuelta a clases presenciales. </vt:lpstr>
      <vt:lpstr>Taller:  ¿Cómo usar la bitácora docente? </vt:lpstr>
      <vt:lpstr>Estrategia 1: Elaborar una visión compartida</vt:lpstr>
      <vt:lpstr>Ejercicio 1 :</vt:lpstr>
      <vt:lpstr>Estrategia 2: Aprovechar los espacios.</vt:lpstr>
      <vt:lpstr>Ejercicio 2:</vt:lpstr>
      <vt:lpstr>Estrategia 3: Espacio de encuentro digital. </vt:lpstr>
      <vt:lpstr>Ejercicio 3: comparte en el chat </vt:lpstr>
      <vt:lpstr>Para cerrar… </vt:lpstr>
      <vt:lpstr>Preguntas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Responde en el chat… </dc:title>
  <dc:creator>Katalina Arancibia Salazar</dc:creator>
  <cp:lastModifiedBy>Katalina Arancibia Salazar</cp:lastModifiedBy>
  <cp:revision>12</cp:revision>
  <dcterms:created xsi:type="dcterms:W3CDTF">2020-07-07T19:19:05Z</dcterms:created>
  <dcterms:modified xsi:type="dcterms:W3CDTF">2020-08-21T17:16:05Z</dcterms:modified>
</cp:coreProperties>
</file>