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Architects Daughter" pitchFamily="2" charset="0"/>
      <p:regular r:id="rId38"/>
    </p:embeddedFont>
    <p:embeddedFont>
      <p:font typeface="Avenir" panose="02000503020000020003" pitchFamily="2" charset="0"/>
      <p:regular r:id="rId39"/>
      <p:italic r:id="rId40"/>
    </p:embeddedFont>
    <p:embeddedFont>
      <p:font typeface="Caveat" pitchFamily="2" charset="77"/>
      <p:regular r:id="rId41"/>
      <p:bold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Comfortaa" pitchFamily="2" charset="0"/>
      <p:regular r:id="rId47"/>
      <p:bold r:id="rId48"/>
    </p:embeddedFont>
    <p:embeddedFont>
      <p:font typeface="Gloria Hallelujah" panose="02000000000000000000" pitchFamily="2" charset="0"/>
      <p:regular r:id="rId49"/>
    </p:embeddedFont>
    <p:embeddedFont>
      <p:font typeface="Impact" panose="020B0806030902050204" pitchFamily="34" charset="0"/>
      <p:regular r:id="rId50"/>
    </p:embeddedFont>
    <p:embeddedFont>
      <p:font typeface="Indie Flower" panose="02000000000000000000" pitchFamily="2" charset="0"/>
      <p:regular r:id="rId51"/>
    </p:embeddedFont>
    <p:embeddedFont>
      <p:font typeface="Permanent Marker" panose="02000000000000000000" pitchFamily="2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971A3C-4613-4D69-A277-0B0B89A39E4C}">
  <a:tblStyle styleId="{27971A3C-4613-4D69-A277-0B0B89A39E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592d917d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592d917d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2a1ffc6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72a1ffc6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5965f837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5965f837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5994d6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5994d6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72a1ffc6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72a1ffc6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ALEBUZETA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5965f837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5965f837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5965f837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5965f837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06285f78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06285f78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06285f78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06285f78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72a1ffc6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72a1ffc6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72a1ffc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72a1ffc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5965f837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5965f837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04040"/>
                </a:solidFill>
                <a:highlight>
                  <a:srgbClr val="FFFFFF"/>
                </a:highlight>
              </a:rPr>
              <a:t>La mayoría de los menores trata de calmar a sus padres, pide sus platos de comida favoritos y destaca que está bien.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5965f837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5965f837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72a1ffc6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72a1ffc6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ALEBUZETA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5965f8373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5965f8373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5994d64b7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5994d64b7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72a1ffc6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72a1ffc6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72a1ffc6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72a1ffc6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ALEBUZETA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5965f837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5965f837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72a1ffc6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72a1ffc6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5965f837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85965f8373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8ecbc9f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8ecbc9f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5994d64b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5994d64b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06285f78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06285f789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72a1ffc6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72a1ffc6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5965f8373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5965f8373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BUZETA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5965f8373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5965f8373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5965f8373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85965f8373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592d917d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592d917d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58ecbc9f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58ecbc9f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965f837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5965f837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 IBIETA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592d917d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592d917d1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ALEBUZETA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5965f8373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5965f8373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ALEBUZETA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72a1ffc6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72a1ffc6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ALEBUZETA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hyperlink" Target="https://www.positivityratio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drive.google.com/file/d/15IpVTBabsAG1_L2IBQey3RT0HXoUK3ge/vi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03550" y="12072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84100" y="207125"/>
            <a:ext cx="8756700" cy="476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550" y="3155750"/>
            <a:ext cx="1243251" cy="17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742401" y="606275"/>
            <a:ext cx="791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 PARA LA CONTENCIÓN </a:t>
            </a:r>
            <a:endParaRPr sz="30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PROMOCIÓN DE LA RESILIENCIA </a:t>
            </a:r>
            <a:endParaRPr sz="30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TIEMPOS DE CRISIS</a:t>
            </a:r>
            <a:endParaRPr sz="30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75" y="2817875"/>
            <a:ext cx="23050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187950" y="195625"/>
            <a:ext cx="87507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>
            <a:spLocks noGrp="1"/>
          </p:cNvSpPr>
          <p:nvPr>
            <p:ph type="title" idx="4294967295"/>
          </p:nvPr>
        </p:nvSpPr>
        <p:spPr>
          <a:xfrm>
            <a:off x="623400" y="202323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8607F"/>
              </a:buClr>
              <a:buSzPts val="2800"/>
              <a:buFont typeface="Century Gothic"/>
              <a:buAutoNum type="arabicPeriod"/>
            </a:pPr>
            <a:r>
              <a:rPr lang="es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Aceptar lo que no puedes</a:t>
            </a:r>
            <a:endParaRPr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8607F"/>
              </a:buClr>
              <a:buSzPts val="2800"/>
              <a:buFont typeface="Century Gothic"/>
              <a:buAutoNum type="arabicPeriod"/>
            </a:pPr>
            <a:r>
              <a:rPr lang="es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Asumir lo que si puedes</a:t>
            </a:r>
            <a:endParaRPr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068600" y="443550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COMPASIÓN          INTRAPERSONAL</a:t>
            </a:r>
            <a:endParaRPr sz="26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Límites</a:t>
            </a:r>
            <a:endParaRPr sz="26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22" descr="Las Herramientas del Neuromarketing | Attack Ma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0525" y="2023250"/>
            <a:ext cx="2028800" cy="143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7229025" y="2917375"/>
            <a:ext cx="67485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4368200" y="542875"/>
            <a:ext cx="388500" cy="372600"/>
          </a:xfrm>
          <a:prstGeom prst="ellipse">
            <a:avLst/>
          </a:prstGeom>
          <a:solidFill>
            <a:srgbClr val="CF292D"/>
          </a:solidFill>
          <a:ln w="9525" cap="flat" cmpd="sng">
            <a:solidFill>
              <a:srgbClr val="CF2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title" idx="4294967295"/>
          </p:nvPr>
        </p:nvSpPr>
        <p:spPr>
          <a:xfrm>
            <a:off x="302150" y="14125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 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las emociones negativas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4294967295"/>
          </p:nvPr>
        </p:nvSpPr>
        <p:spPr>
          <a:xfrm>
            <a:off x="586850" y="2796175"/>
            <a:ext cx="7698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menti.com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70 02 39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Krstin Neff, www.self-compassion.org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 idx="4294967295"/>
          </p:nvPr>
        </p:nvSpPr>
        <p:spPr>
          <a:xfrm>
            <a:off x="313650" y="419750"/>
            <a:ext cx="8224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COMPASIÓN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INTRAPERSONAL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24" descr="LISTEN to Your Gut [Part 1] - AMX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905" y="1742775"/>
            <a:ext cx="1163643" cy="97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 descr="Diversity And Inclusion And Multicultural Marketing Are Not The Sam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6965" y="1495873"/>
            <a:ext cx="1387631" cy="128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 descr="Free Image on Pixabay - Hug, Love, Feeling, Need, Sticker | Self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9525" y="1731476"/>
            <a:ext cx="1163631" cy="88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501424" y="2901242"/>
            <a:ext cx="1596600" cy="1438200"/>
          </a:xfrm>
          <a:prstGeom prst="ellipse">
            <a:avLst/>
          </a:prstGeom>
          <a:noFill/>
          <a:ln w="38100" cap="flat" cmpd="sng">
            <a:solidFill>
              <a:srgbClr val="CF2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4" name="Google Shape;184;p24"/>
          <p:cNvSpPr txBox="1"/>
          <p:nvPr/>
        </p:nvSpPr>
        <p:spPr>
          <a:xfrm>
            <a:off x="590010" y="3131939"/>
            <a:ext cx="14193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8607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TOMA CONCIENCIA DE TUS EMOCIONES </a:t>
            </a: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3554632" y="2847662"/>
            <a:ext cx="1596600" cy="1438200"/>
          </a:xfrm>
          <a:prstGeom prst="ellipse">
            <a:avLst/>
          </a:prstGeom>
          <a:noFill/>
          <a:ln w="38100" cap="flat" cmpd="sng">
            <a:solidFill>
              <a:srgbClr val="FBB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6" name="Google Shape;186;p24"/>
          <p:cNvSpPr/>
          <p:nvPr/>
        </p:nvSpPr>
        <p:spPr>
          <a:xfrm>
            <a:off x="6343056" y="2847662"/>
            <a:ext cx="1596600" cy="1438200"/>
          </a:xfrm>
          <a:prstGeom prst="ellipse">
            <a:avLst/>
          </a:prstGeom>
          <a:noFill/>
          <a:ln w="38100" cap="flat" cmpd="sng">
            <a:solidFill>
              <a:srgbClr val="EB5C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7" name="Google Shape;187;p24"/>
          <p:cNvSpPr txBox="1"/>
          <p:nvPr/>
        </p:nvSpPr>
        <p:spPr>
          <a:xfrm>
            <a:off x="3643194" y="3164653"/>
            <a:ext cx="14193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8607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RECONOCE TU COMÚN HUMANIDAD </a:t>
            </a: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431630" y="3164653"/>
            <a:ext cx="14193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8607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HÁBLATE CON BONDAD Y CARIÑO.  </a:t>
            </a: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2806450" y="957025"/>
            <a:ext cx="386100" cy="320100"/>
          </a:xfrm>
          <a:prstGeom prst="ellipse">
            <a:avLst/>
          </a:prstGeom>
          <a:solidFill>
            <a:srgbClr val="CF292D"/>
          </a:solidFill>
          <a:ln w="9525" cap="flat" cmpd="sng">
            <a:solidFill>
              <a:srgbClr val="CF2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>
            <a:spLocks noGrp="1"/>
          </p:cNvSpPr>
          <p:nvPr>
            <p:ph type="title" idx="4294967295"/>
          </p:nvPr>
        </p:nvSpPr>
        <p:spPr>
          <a:xfrm>
            <a:off x="2940925" y="4526900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Siegel, “</a:t>
            </a:r>
            <a:r>
              <a:rPr lang="es" sz="1400" b="1" i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Cerebro del Niño”</a:t>
            </a:r>
            <a:endParaRPr sz="1400" b="1" i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 idx="4294967295"/>
          </p:nvPr>
        </p:nvSpPr>
        <p:spPr>
          <a:xfrm>
            <a:off x="302150" y="361475"/>
            <a:ext cx="85206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COMPASIÓN       INTERPERSONAL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25" descr="Compassion Icon of Colored Outline style - Available in SVG, PNG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50" y="1343375"/>
            <a:ext cx="1523025" cy="15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 descr="piezas-puzle-corazon-cerebro – Solución 24/7"/>
          <p:cNvPicPr preferRelativeResize="0"/>
          <p:nvPr/>
        </p:nvPicPr>
        <p:blipFill rotWithShape="1">
          <a:blip r:embed="rId5">
            <a:alphaModFix/>
          </a:blip>
          <a:srcRect l="8326" t="20530" r="8326" b="20524"/>
          <a:stretch/>
        </p:blipFill>
        <p:spPr>
          <a:xfrm>
            <a:off x="3315750" y="1446988"/>
            <a:ext cx="2461338" cy="12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 descr="holding hand in heart shape - Download Free Vectors, Clipart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575" y="1218644"/>
            <a:ext cx="1907000" cy="16244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783462" y="3088692"/>
            <a:ext cx="1596600" cy="1438200"/>
          </a:xfrm>
          <a:prstGeom prst="ellipse">
            <a:avLst/>
          </a:prstGeom>
          <a:noFill/>
          <a:ln w="38100" cap="flat" cmpd="sng">
            <a:solidFill>
              <a:srgbClr val="249F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3828949" y="2991417"/>
            <a:ext cx="1596600" cy="1438200"/>
          </a:xfrm>
          <a:prstGeom prst="ellipse">
            <a:avLst/>
          </a:prstGeom>
          <a:noFill/>
          <a:ln w="38100" cap="flat" cmpd="sng">
            <a:solidFill>
              <a:srgbClr val="EB5C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04" name="Google Shape;204;p25"/>
          <p:cNvSpPr/>
          <p:nvPr/>
        </p:nvSpPr>
        <p:spPr>
          <a:xfrm>
            <a:off x="6874449" y="2940692"/>
            <a:ext cx="1596600" cy="1438200"/>
          </a:xfrm>
          <a:prstGeom prst="ellips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05" name="Google Shape;205;p25"/>
          <p:cNvSpPr txBox="1"/>
          <p:nvPr/>
        </p:nvSpPr>
        <p:spPr>
          <a:xfrm>
            <a:off x="872110" y="3222114"/>
            <a:ext cx="14193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8607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ACOGER LAS EMOCIONES </a:t>
            </a: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3917610" y="3080326"/>
            <a:ext cx="14193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8607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NOMBRAR LAS EMOCIONES </a:t>
            </a: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6789250" y="3171400"/>
            <a:ext cx="17670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8607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COMPROMISO</a:t>
            </a:r>
            <a:endParaRPr>
              <a:solidFill>
                <a:srgbClr val="28607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4495225" y="479875"/>
            <a:ext cx="384600" cy="357300"/>
          </a:xfrm>
          <a:prstGeom prst="ellipse">
            <a:avLst/>
          </a:prstGeom>
          <a:solidFill>
            <a:srgbClr val="FBBA00"/>
          </a:solidFill>
          <a:ln w="9525" cap="flat" cmpd="sng">
            <a:solidFill>
              <a:srgbClr val="FBB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>
            <a:spLocks noGrp="1"/>
          </p:cNvSpPr>
          <p:nvPr>
            <p:ph type="title" idx="4294967295"/>
          </p:nvPr>
        </p:nvSpPr>
        <p:spPr>
          <a:xfrm>
            <a:off x="391225" y="974950"/>
            <a:ext cx="831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COMPASIÓN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EMOCIONES POSITIVAS</a:t>
            </a:r>
            <a:endParaRPr sz="33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6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>
            <a:spLocks noGrp="1"/>
          </p:cNvSpPr>
          <p:nvPr>
            <p:ph type="title" idx="4294967295"/>
          </p:nvPr>
        </p:nvSpPr>
        <p:spPr>
          <a:xfrm>
            <a:off x="231875" y="541325"/>
            <a:ext cx="85206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EMOCIONES POSITIVAS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1867775" y="1714050"/>
            <a:ext cx="47187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efecto de reversión</a:t>
            </a:r>
            <a:endParaRPr sz="26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espiral ascendente</a:t>
            </a:r>
            <a:endParaRPr sz="26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title" idx="4294967295"/>
          </p:nvPr>
        </p:nvSpPr>
        <p:spPr>
          <a:xfrm>
            <a:off x="2607000" y="4558375"/>
            <a:ext cx="42315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D008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Barbara Fredrickson </a:t>
            </a:r>
            <a:r>
              <a:rPr lang="es" sz="1400" b="1" u="sng">
                <a:solidFill>
                  <a:srgbClr val="D00806"/>
                </a:solidFill>
                <a:hlinkClick r:id="rId4"/>
              </a:rPr>
              <a:t>www.positivityratio.com</a:t>
            </a:r>
            <a:endParaRPr sz="1400" b="1">
              <a:solidFill>
                <a:srgbClr val="D0080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1429425" y="3534325"/>
            <a:ext cx="59811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ampliar, construir y transformar</a:t>
            </a:r>
            <a:endParaRPr sz="25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7" descr="Espirales evolutivas | Astrologia transpersona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00" y="1644600"/>
            <a:ext cx="1992150" cy="20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>
            <a:spLocks noGrp="1"/>
          </p:cNvSpPr>
          <p:nvPr>
            <p:ph type="title" idx="4294967295"/>
          </p:nvPr>
        </p:nvSpPr>
        <p:spPr>
          <a:xfrm>
            <a:off x="6448750" y="1455200"/>
            <a:ext cx="225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Avenir"/>
                <a:ea typeface="Avenir"/>
                <a:cs typeface="Avenir"/>
                <a:sym typeface="Avenir"/>
              </a:rPr>
              <a:t>PREOCUPACIÓN</a:t>
            </a:r>
            <a:endParaRPr sz="18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latin typeface="Avenir"/>
                <a:ea typeface="Avenir"/>
                <a:cs typeface="Avenir"/>
                <a:sym typeface="Avenir"/>
              </a:rPr>
              <a:t>44%</a:t>
            </a:r>
            <a:endParaRPr sz="18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latin typeface="Avenir"/>
                <a:ea typeface="Avenir"/>
                <a:cs typeface="Avenir"/>
                <a:sym typeface="Avenir"/>
              </a:rPr>
              <a:t>miedo, rabia, frustración, estrés, soledad, aburrimiento, niveles muy bajos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title" idx="4294967295"/>
          </p:nvPr>
        </p:nvSpPr>
        <p:spPr>
          <a:xfrm>
            <a:off x="2894900" y="45583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850" y="1202900"/>
            <a:ext cx="5704251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 idx="4294967295"/>
          </p:nvPr>
        </p:nvSpPr>
        <p:spPr>
          <a:xfrm>
            <a:off x="2894900" y="4668050"/>
            <a:ext cx="34932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50" y="339475"/>
            <a:ext cx="4422451" cy="2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428375" y="721005"/>
            <a:ext cx="2710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AMOR 68%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50" y="2571750"/>
            <a:ext cx="4422451" cy="20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/>
        </p:nvSpPr>
        <p:spPr>
          <a:xfrm>
            <a:off x="655103" y="2666126"/>
            <a:ext cx="28167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ESPERANZA 59%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4100" y="339475"/>
            <a:ext cx="4174225" cy="2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/>
          <p:nvPr/>
        </p:nvSpPr>
        <p:spPr>
          <a:xfrm>
            <a:off x="4572000" y="837325"/>
            <a:ext cx="20319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ALEGRÍA 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43%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3" name="Google Shape;25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6875" y="2571750"/>
            <a:ext cx="4174225" cy="20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 txBox="1"/>
          <p:nvPr/>
        </p:nvSpPr>
        <p:spPr>
          <a:xfrm>
            <a:off x="4832975" y="2913950"/>
            <a:ext cx="16287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COMPASIÓN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44%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title" idx="4294967295"/>
          </p:nvPr>
        </p:nvSpPr>
        <p:spPr>
          <a:xfrm>
            <a:off x="2894900" y="45583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00" y="1129700"/>
            <a:ext cx="4387900" cy="22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/>
          <p:nvPr/>
        </p:nvSpPr>
        <p:spPr>
          <a:xfrm>
            <a:off x="609300" y="475475"/>
            <a:ext cx="2040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GRATITUD 63%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29700"/>
            <a:ext cx="4387900" cy="22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0"/>
          <p:cNvSpPr txBox="1"/>
          <p:nvPr/>
        </p:nvSpPr>
        <p:spPr>
          <a:xfrm>
            <a:off x="4811725" y="381000"/>
            <a:ext cx="1714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seguridad y 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entusiasmo 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750" y="103409"/>
            <a:ext cx="5714550" cy="494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95650" y="201475"/>
            <a:ext cx="8733600" cy="476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550" y="4142400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 idx="4294967295"/>
          </p:nvPr>
        </p:nvSpPr>
        <p:spPr>
          <a:xfrm>
            <a:off x="2925425" y="4608475"/>
            <a:ext cx="3493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88" y="818225"/>
            <a:ext cx="6666725" cy="36097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7137" y="4471975"/>
            <a:ext cx="348838" cy="49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/>
          <p:nvPr/>
        </p:nvSpPr>
        <p:spPr>
          <a:xfrm>
            <a:off x="168175" y="103500"/>
            <a:ext cx="8917800" cy="4936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32"/>
          <p:cNvSpPr txBox="1">
            <a:spLocks noGrp="1"/>
          </p:cNvSpPr>
          <p:nvPr>
            <p:ph type="title" idx="4294967295"/>
          </p:nvPr>
        </p:nvSpPr>
        <p:spPr>
          <a:xfrm>
            <a:off x="457925" y="611625"/>
            <a:ext cx="76605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CARTAS DEL RESCATE</a:t>
            </a:r>
            <a:endParaRPr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843575" y="1365000"/>
            <a:ext cx="6889200" cy="29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404040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"Mamá, papá, los quiero. Estamos bien. </a:t>
            </a:r>
            <a:r>
              <a:rPr lang="es" sz="1500" b="1">
                <a:solidFill>
                  <a:srgbClr val="404040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No se preocupen</a:t>
            </a:r>
            <a:r>
              <a:rPr lang="es" sz="1500">
                <a:solidFill>
                  <a:srgbClr val="404040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"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404040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"</a:t>
            </a:r>
            <a:r>
              <a:rPr lang="es" sz="2100" b="1">
                <a:solidFill>
                  <a:srgbClr val="404040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Todos somos fuertes</a:t>
            </a:r>
            <a:r>
              <a:rPr lang="es" sz="2100">
                <a:solidFill>
                  <a:srgbClr val="404040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"</a:t>
            </a:r>
            <a:endParaRPr sz="2100">
              <a:solidFill>
                <a:srgbClr val="404040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04040"/>
              </a:solidFill>
              <a:highlight>
                <a:srgbClr val="FF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404040"/>
                </a:solidFill>
                <a:highlight>
                  <a:srgbClr val="FF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"Nick quiere a papá y a mamá. Si logro salir, mamá y papá </a:t>
            </a:r>
            <a:r>
              <a:rPr lang="es" sz="1500" b="1">
                <a:solidFill>
                  <a:srgbClr val="404040"/>
                </a:solidFill>
                <a:highlight>
                  <a:srgbClr val="FF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por favor tráiganme de comer </a:t>
            </a:r>
            <a:r>
              <a:rPr lang="es" sz="1500" b="1" i="1">
                <a:solidFill>
                  <a:srgbClr val="404040"/>
                </a:solidFill>
                <a:highlight>
                  <a:srgbClr val="FF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mookatha </a:t>
            </a:r>
            <a:r>
              <a:rPr lang="es" sz="1500">
                <a:solidFill>
                  <a:srgbClr val="404040"/>
                </a:solidFill>
                <a:highlight>
                  <a:srgbClr val="FF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(una barbacoa tailandesa)".</a:t>
            </a:r>
            <a:endParaRPr sz="1500">
              <a:solidFill>
                <a:srgbClr val="404040"/>
              </a:solidFill>
              <a:highlight>
                <a:srgbClr val="FF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404040"/>
                </a:solidFill>
                <a:highlight>
                  <a:srgbClr val="FFFFFF"/>
                </a:highlight>
                <a:latin typeface="Indie Flower"/>
                <a:ea typeface="Indie Flower"/>
                <a:cs typeface="Indie Flower"/>
                <a:sym typeface="Indie Flower"/>
              </a:rPr>
              <a:t>"Estoy bien, pero el aire es frío. No se preocupen. Pero </a:t>
            </a:r>
            <a:r>
              <a:rPr lang="es" sz="1500" b="1">
                <a:solidFill>
                  <a:srgbClr val="404040"/>
                </a:solidFill>
                <a:highlight>
                  <a:srgbClr val="FFFFFF"/>
                </a:highlight>
                <a:latin typeface="Indie Flower"/>
                <a:ea typeface="Indie Flower"/>
                <a:cs typeface="Indie Flower"/>
                <a:sym typeface="Indie Flower"/>
              </a:rPr>
              <a:t>no olviden mi fiesta de cumpleaños"</a:t>
            </a:r>
            <a:endParaRPr sz="1500" b="1">
              <a:solidFill>
                <a:srgbClr val="404040"/>
              </a:solidFill>
              <a:highlight>
                <a:srgbClr val="FFFFFF"/>
              </a:highlight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404040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“Mamá por favor dile al profesor </a:t>
            </a:r>
            <a:r>
              <a:rPr lang="es" b="1">
                <a:solidFill>
                  <a:srgbClr val="404040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que no me de mucha tarea.</a:t>
            </a:r>
            <a:r>
              <a:rPr lang="es">
                <a:solidFill>
                  <a:srgbClr val="404040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”</a:t>
            </a:r>
            <a:endParaRPr>
              <a:solidFill>
                <a:srgbClr val="404040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3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>
            <a:spLocks noGrp="1"/>
          </p:cNvSpPr>
          <p:nvPr>
            <p:ph type="title" idx="4294967295"/>
          </p:nvPr>
        </p:nvSpPr>
        <p:spPr>
          <a:xfrm>
            <a:off x="302150" y="14125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 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las emociones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3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3"/>
          <p:cNvSpPr txBox="1">
            <a:spLocks noGrp="1"/>
          </p:cNvSpPr>
          <p:nvPr>
            <p:ph type="title" idx="4294967295"/>
          </p:nvPr>
        </p:nvSpPr>
        <p:spPr>
          <a:xfrm>
            <a:off x="586850" y="2796175"/>
            <a:ext cx="7698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menti.com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70 02 39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>
            <a:spLocks noGrp="1"/>
          </p:cNvSpPr>
          <p:nvPr>
            <p:ph type="title" idx="4294967295"/>
          </p:nvPr>
        </p:nvSpPr>
        <p:spPr>
          <a:xfrm>
            <a:off x="391225" y="974950"/>
            <a:ext cx="831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COMPASIÓN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EMOCIONES POSITIVA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MENTALIDAD DE CRECIMIENTO </a:t>
            </a:r>
            <a:endParaRPr sz="33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>
            <a:spLocks noGrp="1"/>
          </p:cNvSpPr>
          <p:nvPr>
            <p:ph type="title" idx="4294967295"/>
          </p:nvPr>
        </p:nvSpPr>
        <p:spPr>
          <a:xfrm>
            <a:off x="302150" y="3610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MENTALIDAD DE CRECIMIENTO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 idx="4294967295"/>
          </p:nvPr>
        </p:nvSpPr>
        <p:spPr>
          <a:xfrm>
            <a:off x="2453050" y="4471975"/>
            <a:ext cx="45897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Carol Dweck, “</a:t>
            </a:r>
            <a:r>
              <a:rPr lang="es" sz="1400" b="1" i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Mindset, la actitud del éxito”</a:t>
            </a:r>
            <a:endParaRPr sz="1400" b="1" i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35" descr="MENTALIDAD DE CRECIMIEN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175" y="1300525"/>
            <a:ext cx="5162551" cy="278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 txBox="1">
            <a:spLocks noGrp="1"/>
          </p:cNvSpPr>
          <p:nvPr>
            <p:ph type="title" idx="4294967295"/>
          </p:nvPr>
        </p:nvSpPr>
        <p:spPr>
          <a:xfrm>
            <a:off x="302150" y="3610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MENTALIDAD DE CRECIMIENTO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6"/>
          <p:cNvSpPr txBox="1">
            <a:spLocks noGrp="1"/>
          </p:cNvSpPr>
          <p:nvPr>
            <p:ph type="title" idx="4294967295"/>
          </p:nvPr>
        </p:nvSpPr>
        <p:spPr>
          <a:xfrm>
            <a:off x="2453050" y="4471975"/>
            <a:ext cx="45897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Carol Dweck, “</a:t>
            </a:r>
            <a:r>
              <a:rPr lang="es" sz="1400" b="1" i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Mindset, la actitud del éxito”</a:t>
            </a:r>
            <a:endParaRPr sz="1400" b="1" i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965700" y="1136825"/>
            <a:ext cx="8178300" cy="3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INTRAPERSONAL: </a:t>
            </a: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pienso …..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14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 un desafío?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 un fracaso?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 una crítica?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00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ante una recompensa?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INTERPERSONAL:</a:t>
            </a: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expectativas tengo del otro?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puedo….TODAVÍA</a:t>
            </a:r>
            <a:endParaRPr sz="20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607F"/>
              </a:solidFill>
            </a:endParaRPr>
          </a:p>
        </p:txBody>
      </p:sp>
      <p:sp>
        <p:nvSpPr>
          <p:cNvPr id="325" name="Google Shape;325;p36"/>
          <p:cNvSpPr/>
          <p:nvPr/>
        </p:nvSpPr>
        <p:spPr>
          <a:xfrm>
            <a:off x="564300" y="1202850"/>
            <a:ext cx="401400" cy="405300"/>
          </a:xfrm>
          <a:prstGeom prst="ellipse">
            <a:avLst/>
          </a:prstGeom>
          <a:solidFill>
            <a:srgbClr val="CF292D"/>
          </a:solidFill>
          <a:ln w="9525" cap="flat" cmpd="sng">
            <a:solidFill>
              <a:srgbClr val="CF2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/>
          <p:nvPr/>
        </p:nvSpPr>
        <p:spPr>
          <a:xfrm>
            <a:off x="564300" y="2990675"/>
            <a:ext cx="401400" cy="405300"/>
          </a:xfrm>
          <a:prstGeom prst="ellipse">
            <a:avLst/>
          </a:prstGeom>
          <a:solidFill>
            <a:srgbClr val="ECBF0C"/>
          </a:solidFill>
          <a:ln w="9525" cap="flat" cmpd="sng">
            <a:solidFill>
              <a:srgbClr val="FBB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4294967295"/>
          </p:nvPr>
        </p:nvSpPr>
        <p:spPr>
          <a:xfrm>
            <a:off x="2894900" y="45583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00" y="207875"/>
            <a:ext cx="4387900" cy="22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7"/>
          <p:cNvSpPr txBox="1"/>
          <p:nvPr/>
        </p:nvSpPr>
        <p:spPr>
          <a:xfrm>
            <a:off x="609300" y="475475"/>
            <a:ext cx="2040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GRATITUD 63%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36" name="Google Shape;3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3400" y="233725"/>
            <a:ext cx="4387900" cy="22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 txBox="1"/>
          <p:nvPr/>
        </p:nvSpPr>
        <p:spPr>
          <a:xfrm>
            <a:off x="4811725" y="381000"/>
            <a:ext cx="1714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seguridad y 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entusiasmo 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100" y="233725"/>
            <a:ext cx="8767200" cy="4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 txBox="1"/>
          <p:nvPr/>
        </p:nvSpPr>
        <p:spPr>
          <a:xfrm>
            <a:off x="1520800" y="1489725"/>
            <a:ext cx="1714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Alta Confianza sobre su percepción de ser buenos padres: 75%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40" name="Google Shape;34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8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8"/>
          <p:cNvSpPr txBox="1">
            <a:spLocks noGrp="1"/>
          </p:cNvSpPr>
          <p:nvPr>
            <p:ph type="title" idx="4294967295"/>
          </p:nvPr>
        </p:nvSpPr>
        <p:spPr>
          <a:xfrm>
            <a:off x="391225" y="974950"/>
            <a:ext cx="831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COMPASIÓN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EMOCIONES POSITIVA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MENTALIDAD DE CRECIMIENTO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FORTALEZAS</a:t>
            </a:r>
            <a:endParaRPr sz="33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38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noFill/>
          <a:ln w="114300" cap="flat" cmpd="sng">
            <a:solidFill>
              <a:srgbClr val="CF2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9"/>
          <p:cNvSpPr txBox="1">
            <a:spLocks noGrp="1"/>
          </p:cNvSpPr>
          <p:nvPr>
            <p:ph type="title" idx="4294967295"/>
          </p:nvPr>
        </p:nvSpPr>
        <p:spPr>
          <a:xfrm>
            <a:off x="244400" y="245450"/>
            <a:ext cx="8520600" cy="4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FORTALEZAS</a:t>
            </a:r>
            <a:endParaRPr sz="25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39"/>
          <p:cNvSpPr txBox="1">
            <a:spLocks noGrp="1"/>
          </p:cNvSpPr>
          <p:nvPr>
            <p:ph type="title" idx="4294967295"/>
          </p:nvPr>
        </p:nvSpPr>
        <p:spPr>
          <a:xfrm>
            <a:off x="1656975" y="4558375"/>
            <a:ext cx="6067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Martin Seligman, Christopher Peterson, www.viacharacter.org</a:t>
            </a:r>
            <a:endParaRPr sz="1400" b="1" i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58" name="Google Shape;358;p39"/>
          <p:cNvGraphicFramePr/>
          <p:nvPr/>
        </p:nvGraphicFramePr>
        <p:xfrm>
          <a:off x="806100" y="981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{27971A3C-4613-4D69-A277-0B0B89A39E4C}</a:tableStyleId>
              </a:tblPr>
              <a:tblGrid>
                <a:gridCol w="18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AMOR POR EL  APRENDIZAJE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CURIOSIDAD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CREATIVIDAD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PERSPECTIVA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JUICIO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ECUANIMIDAD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LIDERAZGO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TRABAJO EN EQUIPO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BONDAD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AMOR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HUMILDAD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INTELIGENCIA SOCIAL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PERDÓN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AUTORREGULACIÓN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VALENTÍA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PRUDENCIA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ENTUSIASMO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PERSEVERANCIA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HUMOR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GRATITUD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ESPERANZA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ESPIRITUALIDAD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APRECIO POR LA BELLEZA Y LA EXCELENCIA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rgbClr val="28607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HONESTIDAD</a:t>
                      </a:r>
                      <a:endParaRPr sz="1200" b="1">
                        <a:solidFill>
                          <a:srgbClr val="28607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0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0"/>
          <p:cNvSpPr txBox="1">
            <a:spLocks noGrp="1"/>
          </p:cNvSpPr>
          <p:nvPr>
            <p:ph type="title" idx="4294967295"/>
          </p:nvPr>
        </p:nvSpPr>
        <p:spPr>
          <a:xfrm>
            <a:off x="302150" y="14125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 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las fortalezas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40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 idx="4294967295"/>
          </p:nvPr>
        </p:nvSpPr>
        <p:spPr>
          <a:xfrm>
            <a:off x="586850" y="2796175"/>
            <a:ext cx="7698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menti.com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70 02 39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1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1"/>
          <p:cNvSpPr txBox="1">
            <a:spLocks noGrp="1"/>
          </p:cNvSpPr>
          <p:nvPr>
            <p:ph type="title"/>
          </p:nvPr>
        </p:nvSpPr>
        <p:spPr>
          <a:xfrm>
            <a:off x="302150" y="4670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FORTALEZAS </a:t>
            </a:r>
            <a:endParaRPr sz="28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INTERPERSONAL</a:t>
            </a:r>
            <a:endParaRPr sz="28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41"/>
          <p:cNvSpPr txBox="1">
            <a:spLocks noGrp="1"/>
          </p:cNvSpPr>
          <p:nvPr>
            <p:ph type="title"/>
          </p:nvPr>
        </p:nvSpPr>
        <p:spPr>
          <a:xfrm>
            <a:off x="1419900" y="4471975"/>
            <a:ext cx="6304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Martin Seligman, Christopher Peterson, www.viacharacter.org</a:t>
            </a:r>
            <a:endParaRPr sz="1400" b="1" i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41"/>
          <p:cNvSpPr txBox="1"/>
          <p:nvPr/>
        </p:nvSpPr>
        <p:spPr>
          <a:xfrm>
            <a:off x="2267300" y="1397575"/>
            <a:ext cx="7332900" cy="2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FOCO:</a:t>
            </a:r>
            <a:r>
              <a:rPr lang="es" sz="18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2200" i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miras crece</a:t>
            </a:r>
            <a:endParaRPr sz="18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LENGUAJE: </a:t>
            </a:r>
            <a:r>
              <a:rPr lang="es" sz="2200" i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apreciativo descriptivo</a:t>
            </a:r>
            <a:endParaRPr sz="2200" i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41" descr="Icono de lupa ilustración vectorial - Descargar Vectores Gratis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06896">
            <a:off x="1500567" y="1390444"/>
            <a:ext cx="1005863" cy="100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1" descr="Teaming — Below The Surfa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0271" y="2499475"/>
            <a:ext cx="1306454" cy="130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1"/>
          <p:cNvSpPr/>
          <p:nvPr/>
        </p:nvSpPr>
        <p:spPr>
          <a:xfrm>
            <a:off x="2609600" y="888275"/>
            <a:ext cx="456900" cy="399000"/>
          </a:xfrm>
          <a:prstGeom prst="ellipse">
            <a:avLst/>
          </a:prstGeom>
          <a:solidFill>
            <a:srgbClr val="FBBA00"/>
          </a:solidFill>
          <a:ln w="9525" cap="flat" cmpd="sng">
            <a:solidFill>
              <a:srgbClr val="FBB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95650" y="201475"/>
            <a:ext cx="8733600" cy="476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550" y="4142400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 idx="4294967295"/>
          </p:nvPr>
        </p:nvSpPr>
        <p:spPr>
          <a:xfrm>
            <a:off x="302150" y="6537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CONEXIÓN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4294967295"/>
          </p:nvPr>
        </p:nvSpPr>
        <p:spPr>
          <a:xfrm>
            <a:off x="3173375" y="4643675"/>
            <a:ext cx="3493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350513" y="2325300"/>
            <a:ext cx="16473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49FC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Recuperación </a:t>
            </a:r>
            <a:endParaRPr b="1">
              <a:solidFill>
                <a:srgbClr val="249FC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27250" y="2166875"/>
            <a:ext cx="3320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Resiliencia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929026" y="1566300"/>
            <a:ext cx="4612500" cy="2373900"/>
          </a:xfrm>
          <a:prstGeom prst="ellipse">
            <a:avLst/>
          </a:prstGeom>
          <a:noFill/>
          <a:ln w="19050" cap="flat" cmpd="sng">
            <a:solidFill>
              <a:srgbClr val="249F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438725" y="3694125"/>
            <a:ext cx="2490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</a:t>
            </a:r>
            <a:endParaRPr sz="28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929025" y="2245575"/>
            <a:ext cx="2490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Contención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355775" y="2280025"/>
            <a:ext cx="20751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249FC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Ponerse en marcha</a:t>
            </a:r>
            <a:endParaRPr b="1">
              <a:solidFill>
                <a:srgbClr val="249FC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733125" y="2325288"/>
            <a:ext cx="3320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2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2"/>
          <p:cNvSpPr txBox="1">
            <a:spLocks noGrp="1"/>
          </p:cNvSpPr>
          <p:nvPr>
            <p:ph type="title"/>
          </p:nvPr>
        </p:nvSpPr>
        <p:spPr>
          <a:xfrm>
            <a:off x="302150" y="581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42"/>
          <p:cNvSpPr txBox="1">
            <a:spLocks noGrp="1"/>
          </p:cNvSpPr>
          <p:nvPr>
            <p:ph type="title"/>
          </p:nvPr>
        </p:nvSpPr>
        <p:spPr>
          <a:xfrm>
            <a:off x="311700" y="24253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Medición SocioEmocional 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42"/>
          <p:cNvSpPr txBox="1">
            <a:spLocks noGrp="1"/>
          </p:cNvSpPr>
          <p:nvPr>
            <p:ph type="title"/>
          </p:nvPr>
        </p:nvSpPr>
        <p:spPr>
          <a:xfrm>
            <a:off x="430700" y="2873800"/>
            <a:ext cx="85206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3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8" name="Google Shape;3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00" y="1344600"/>
            <a:ext cx="8293500" cy="329758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3"/>
          <p:cNvSpPr txBox="1"/>
          <p:nvPr/>
        </p:nvSpPr>
        <p:spPr>
          <a:xfrm>
            <a:off x="5657575" y="423775"/>
            <a:ext cx="20319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QUIERES AYUDAR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SI: 57% 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NO:43%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00" name="Google Shape;4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925" y="305825"/>
            <a:ext cx="8604150" cy="45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3"/>
          <p:cNvSpPr txBox="1"/>
          <p:nvPr/>
        </p:nvSpPr>
        <p:spPr>
          <a:xfrm>
            <a:off x="5750900" y="576175"/>
            <a:ext cx="27267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 QUÉ NECESITAS AYUDA</a:t>
            </a:r>
            <a:endParaRPr sz="16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ACTIVIDADES ESCOLARES: 47% </a:t>
            </a:r>
            <a:endParaRPr sz="16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ALIMENTOS:23%</a:t>
            </a:r>
            <a:endParaRPr sz="16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APOYO EMOCIONAL HIJOS: 12%</a:t>
            </a:r>
            <a:endParaRPr sz="16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4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4"/>
          <p:cNvSpPr txBox="1">
            <a:spLocks noGrp="1"/>
          </p:cNvSpPr>
          <p:nvPr>
            <p:ph type="title"/>
          </p:nvPr>
        </p:nvSpPr>
        <p:spPr>
          <a:xfrm>
            <a:off x="302150" y="581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44"/>
          <p:cNvSpPr txBox="1">
            <a:spLocks noGrp="1"/>
          </p:cNvSpPr>
          <p:nvPr>
            <p:ph type="title"/>
          </p:nvPr>
        </p:nvSpPr>
        <p:spPr>
          <a:xfrm>
            <a:off x="311700" y="24253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Medición SocioEmocional </a:t>
            </a:r>
            <a:endParaRPr sz="27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430700" y="2873800"/>
            <a:ext cx="85206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Entrevista Personal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5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" name="Google Shape;4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302150" y="365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ENTREVISTA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45"/>
          <p:cNvSpPr txBox="1"/>
          <p:nvPr/>
        </p:nvSpPr>
        <p:spPr>
          <a:xfrm>
            <a:off x="857950" y="877225"/>
            <a:ext cx="74832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CONEXIÓN como actitud y mirada general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CONTENCIÓN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acoger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comprometerse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EMOCIONES POSITIVAS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MENTALIDAD DE CRECIMIENTO: frases que yo le digo; ¿cómo lo veo?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FORTALEZAS:  cuáles son sus principales recursos internos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cuales son sus historias de éxito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6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1419900" y="4408675"/>
            <a:ext cx="6304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 i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46" descr="CuatroBocas: Ekapol Chanthawong: ¿Héroe o irresponsable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025" y="936500"/>
            <a:ext cx="3140100" cy="31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6" descr="5 ways you can overcome uncertainty to be successful | SmartBrie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875" y="534625"/>
            <a:ext cx="4325801" cy="209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7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8" name="Google Shape;43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75" y="550975"/>
            <a:ext cx="2746300" cy="38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7"/>
          <p:cNvSpPr txBox="1">
            <a:spLocks noGrp="1"/>
          </p:cNvSpPr>
          <p:nvPr>
            <p:ph type="title"/>
          </p:nvPr>
        </p:nvSpPr>
        <p:spPr>
          <a:xfrm>
            <a:off x="2839800" y="4354775"/>
            <a:ext cx="6304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CF080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2400" b="1" i="1">
              <a:solidFill>
                <a:srgbClr val="CF080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47"/>
          <p:cNvSpPr txBox="1">
            <a:spLocks noGrp="1"/>
          </p:cNvSpPr>
          <p:nvPr>
            <p:ph type="title"/>
          </p:nvPr>
        </p:nvSpPr>
        <p:spPr>
          <a:xfrm>
            <a:off x="4743775" y="550975"/>
            <a:ext cx="337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CF080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REFERENCIAS</a:t>
            </a:r>
            <a:endParaRPr b="1">
              <a:solidFill>
                <a:srgbClr val="CF080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47"/>
          <p:cNvSpPr txBox="1">
            <a:spLocks noGrp="1"/>
          </p:cNvSpPr>
          <p:nvPr>
            <p:ph type="title"/>
          </p:nvPr>
        </p:nvSpPr>
        <p:spPr>
          <a:xfrm>
            <a:off x="3964950" y="1460100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Krstin Neff, www.selfcompassion.org</a:t>
            </a:r>
            <a:endParaRPr sz="1400" b="1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47"/>
          <p:cNvSpPr txBox="1">
            <a:spLocks noGrp="1"/>
          </p:cNvSpPr>
          <p:nvPr>
            <p:ph type="title"/>
          </p:nvPr>
        </p:nvSpPr>
        <p:spPr>
          <a:xfrm>
            <a:off x="3964950" y="1953300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Siegel, “</a:t>
            </a:r>
            <a:r>
              <a:rPr lang="es" sz="1400" b="1" i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Cerebro del Niño”</a:t>
            </a:r>
            <a:endParaRPr sz="1400" b="1" i="1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47"/>
          <p:cNvSpPr txBox="1">
            <a:spLocks noGrp="1"/>
          </p:cNvSpPr>
          <p:nvPr>
            <p:ph type="title"/>
          </p:nvPr>
        </p:nvSpPr>
        <p:spPr>
          <a:xfrm>
            <a:off x="3964950" y="2508250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Barbara Fredrickson, “</a:t>
            </a:r>
            <a:r>
              <a:rPr lang="es" sz="1400" b="1" i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 2.0</a:t>
            </a:r>
            <a:r>
              <a:rPr lang="es" sz="1400" b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1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47"/>
          <p:cNvSpPr txBox="1">
            <a:spLocks noGrp="1"/>
          </p:cNvSpPr>
          <p:nvPr>
            <p:ph type="title"/>
          </p:nvPr>
        </p:nvSpPr>
        <p:spPr>
          <a:xfrm>
            <a:off x="3964950" y="3063200"/>
            <a:ext cx="4589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Carol Dweck, “</a:t>
            </a:r>
            <a:r>
              <a:rPr lang="es" sz="1400" b="1" i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Mindset, la actitud del éxito”</a:t>
            </a:r>
            <a:endParaRPr sz="1400" b="1" i="1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47"/>
          <p:cNvSpPr txBox="1">
            <a:spLocks noGrp="1"/>
          </p:cNvSpPr>
          <p:nvPr>
            <p:ph type="title"/>
          </p:nvPr>
        </p:nvSpPr>
        <p:spPr>
          <a:xfrm>
            <a:off x="3964950" y="3618150"/>
            <a:ext cx="6067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Martin Seligman, Christopher Peterson, </a:t>
            </a:r>
            <a:endParaRPr sz="1400" b="1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www.viacharacter.org</a:t>
            </a:r>
            <a:endParaRPr sz="1400" b="1" i="1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195650" y="201475"/>
            <a:ext cx="8733600" cy="476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550" y="4142400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>
            <a:spLocks noGrp="1"/>
          </p:cNvSpPr>
          <p:nvPr>
            <p:ph type="title" idx="4294967295"/>
          </p:nvPr>
        </p:nvSpPr>
        <p:spPr>
          <a:xfrm>
            <a:off x="302150" y="20109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Historias de éxito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4294967295"/>
          </p:nvPr>
        </p:nvSpPr>
        <p:spPr>
          <a:xfrm>
            <a:off x="2953750" y="2595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09250" y="12072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184100" y="207125"/>
            <a:ext cx="8768100" cy="476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650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1" name="Google Shape;101;p17"/>
          <p:cNvCxnSpPr/>
          <p:nvPr/>
        </p:nvCxnSpPr>
        <p:spPr>
          <a:xfrm>
            <a:off x="1900725" y="1489750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" name="Google Shape;102;p17" title="rescate 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6600" y="276775"/>
            <a:ext cx="6165866" cy="4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18" descr="Despite the Pandemic, My College Is Allowing Grades. Isn't That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150" y="628650"/>
            <a:ext cx="6460751" cy="36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1884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1100188" y="705600"/>
            <a:ext cx="3424800" cy="3285900"/>
          </a:xfrm>
          <a:prstGeom prst="ellipse">
            <a:avLst/>
          </a:prstGeom>
          <a:solidFill>
            <a:srgbClr val="28607F"/>
          </a:solidFill>
          <a:ln w="9525" cap="flat" cmpd="sng">
            <a:solidFill>
              <a:srgbClr val="2860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1580538" y="1095450"/>
            <a:ext cx="2558100" cy="2506200"/>
          </a:xfrm>
          <a:prstGeom prst="ellipse">
            <a:avLst/>
          </a:prstGeom>
          <a:solidFill>
            <a:srgbClr val="FBBA00"/>
          </a:solidFill>
          <a:ln w="9525" cap="flat" cmpd="sng">
            <a:solidFill>
              <a:srgbClr val="FBB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2173949" y="1653750"/>
            <a:ext cx="1371300" cy="1389600"/>
          </a:xfrm>
          <a:prstGeom prst="ellipse">
            <a:avLst/>
          </a:prstGeom>
          <a:solidFill>
            <a:srgbClr val="CF292D"/>
          </a:solidFill>
          <a:ln w="9525" cap="flat" cmpd="sng">
            <a:solidFill>
              <a:srgbClr val="CF2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2009388" y="3484400"/>
            <a:ext cx="1700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con la comunidad</a:t>
            </a:r>
            <a:endParaRPr sz="1600" i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278913" y="3088500"/>
            <a:ext cx="1592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con el otro</a:t>
            </a:r>
            <a:endParaRPr sz="1600" i="1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280250" y="2124750"/>
            <a:ext cx="106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s" sz="1600" i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con uno </a:t>
            </a:r>
            <a:endParaRPr sz="1600" i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mismo</a:t>
            </a:r>
            <a:endParaRPr sz="1600" i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372575" y="705588"/>
            <a:ext cx="42114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gestionar la contención?</a:t>
            </a:r>
            <a:endParaRPr sz="28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4294967295"/>
          </p:nvPr>
        </p:nvSpPr>
        <p:spPr>
          <a:xfrm>
            <a:off x="2953750" y="2595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089" y="2124751"/>
            <a:ext cx="3084371" cy="16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title" idx="4294967295"/>
          </p:nvPr>
        </p:nvSpPr>
        <p:spPr>
          <a:xfrm>
            <a:off x="391225" y="974950"/>
            <a:ext cx="831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Intrapersonal= AUTOCUIDADO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Interpersonal= VÍNCULO 1 A 1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Comunidad= TRABAJO EN EQUIPO</a:t>
            </a: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1906625" y="2386525"/>
            <a:ext cx="269100" cy="298500"/>
          </a:xfrm>
          <a:prstGeom prst="ellipse">
            <a:avLst/>
          </a:prstGeom>
          <a:solidFill>
            <a:srgbClr val="CF292D"/>
          </a:solidFill>
          <a:ln w="9525" cap="flat" cmpd="sng">
            <a:solidFill>
              <a:srgbClr val="CF2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1906625" y="2759400"/>
            <a:ext cx="269100" cy="298500"/>
          </a:xfrm>
          <a:prstGeom prst="ellipse">
            <a:avLst/>
          </a:prstGeom>
          <a:solidFill>
            <a:srgbClr val="FBBA00"/>
          </a:solidFill>
          <a:ln w="9525" cap="flat" cmpd="sng">
            <a:solidFill>
              <a:srgbClr val="FBB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03550" y="115075"/>
            <a:ext cx="8917800" cy="4936500"/>
          </a:xfrm>
          <a:prstGeom prst="rect">
            <a:avLst/>
          </a:prstGeom>
          <a:solidFill>
            <a:srgbClr val="CF292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184100" y="195625"/>
            <a:ext cx="8767200" cy="477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125" y="4142425"/>
            <a:ext cx="537200" cy="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 idx="4294967295"/>
          </p:nvPr>
        </p:nvSpPr>
        <p:spPr>
          <a:xfrm>
            <a:off x="391225" y="974950"/>
            <a:ext cx="831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</a:t>
            </a: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286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COMPASIÓN</a:t>
            </a:r>
            <a:endParaRPr sz="3300" b="1">
              <a:solidFill>
                <a:srgbClr val="2860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4294967295"/>
          </p:nvPr>
        </p:nvSpPr>
        <p:spPr>
          <a:xfrm>
            <a:off x="2940925" y="4471975"/>
            <a:ext cx="34932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CF29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www.aprendizajesocioemocional.cl</a:t>
            </a:r>
            <a:endParaRPr sz="1400" b="1">
              <a:solidFill>
                <a:srgbClr val="CF29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Macintosh PowerPoint</Application>
  <PresentationFormat>Presentación en pantalla (16:9)</PresentationFormat>
  <Paragraphs>272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Impact</vt:lpstr>
      <vt:lpstr>Permanent Marker</vt:lpstr>
      <vt:lpstr>Century Gothic</vt:lpstr>
      <vt:lpstr>Architects Daughter</vt:lpstr>
      <vt:lpstr>Avenir</vt:lpstr>
      <vt:lpstr>Indie Flower</vt:lpstr>
      <vt:lpstr>Caveat</vt:lpstr>
      <vt:lpstr>Arial</vt:lpstr>
      <vt:lpstr>Comfortaa</vt:lpstr>
      <vt:lpstr>Gloria Hallelujah</vt:lpstr>
      <vt:lpstr>Simple Light</vt:lpstr>
      <vt:lpstr>ESTRATEGIAS PARA LA CONTENCIÓN   PROMOCIÓN DE LA RESILIENCIA  EN TIEMPOS DE CRISIS</vt:lpstr>
      <vt:lpstr>www.aprendizajesocioemocional.cl</vt:lpstr>
      <vt:lpstr>CONEXIÓN  </vt:lpstr>
      <vt:lpstr>Historias de éxito</vt:lpstr>
      <vt:lpstr>www.aprendizajesocioemocional.cl</vt:lpstr>
      <vt:lpstr>www.aprendizajesocioemocional.cl</vt:lpstr>
      <vt:lpstr>www.aprendizajesocioemocional.cl</vt:lpstr>
      <vt:lpstr>GESTIÓN   Intrapersonal= AUTOCUIDADO Interpersonal= VÍNCULO 1 A 1 Comunidad= TRABAJO EN EQUIPO</vt:lpstr>
      <vt:lpstr>ESTRATEGIAS    COMPASIÓN</vt:lpstr>
      <vt:lpstr>Aceptar lo que no puedes  Asumir lo que si puedes   </vt:lpstr>
      <vt:lpstr>EJERCICIO  sobre las emociones negativas</vt:lpstr>
      <vt:lpstr>Krstin Neff, www.self-compassion.org</vt:lpstr>
      <vt:lpstr>Daniel Siegel, “El Cerebro del Niño”</vt:lpstr>
      <vt:lpstr>ESTRATEGIAS   COMPASIÓN  EMOCIONES POSITIVAS</vt:lpstr>
      <vt:lpstr>EMOCIONES POSITIVAS    </vt:lpstr>
      <vt:lpstr>PREOCUPACIÓN 44%  miedo, rabia, frustración, estrés, soledad, aburrimiento, niveles muy bajos</vt:lpstr>
      <vt:lpstr>www.aprendizajesocioemocional.cl</vt:lpstr>
      <vt:lpstr>www.aprendizajesocioemocional.cl</vt:lpstr>
      <vt:lpstr>www.aprendizajesocioemocional.cl</vt:lpstr>
      <vt:lpstr>www.aprendizajesocioemocional.cl</vt:lpstr>
      <vt:lpstr>EJERCICIO  sobre las emociones</vt:lpstr>
      <vt:lpstr>ESTRATEGIAS   COMPASIÓN EMOCIONES POSITIVA  MENTALIDAD DE CRECIMIENTO </vt:lpstr>
      <vt:lpstr>MENTALIDAD DE CRECIMIENTO</vt:lpstr>
      <vt:lpstr>MENTALIDAD DE CRECIMIENTO</vt:lpstr>
      <vt:lpstr>www.aprendizajesocioemocional.cl</vt:lpstr>
      <vt:lpstr>ESTRATEGIAS   COMPASIÓN EMOCIONES POSITIVA MENTALIDAD DE CRECIMIENTO  FORTALEZAS</vt:lpstr>
      <vt:lpstr>FORTALEZAS </vt:lpstr>
      <vt:lpstr>EJERCICIO  sobre las fortalezas</vt:lpstr>
      <vt:lpstr>FORTALEZAS  INTERPERSONAL</vt:lpstr>
      <vt:lpstr>HERRAMIENTAS</vt:lpstr>
      <vt:lpstr>Presentación de PowerPoint</vt:lpstr>
      <vt:lpstr>HERRAMIENTAS</vt:lpstr>
      <vt:lpstr>ENTREVISTA</vt:lpstr>
      <vt:lpstr>www.aprendizajesocioemocional.cl</vt:lpstr>
      <vt:lpstr>www.aprendizajesocioemocional.cl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PARA LA CONTENCIÓN   PROMOCIÓN DE LA RESILIENCIA  EN TIEMPOS DE CRISIS</dc:title>
  <cp:lastModifiedBy>Alejandra Ibieta</cp:lastModifiedBy>
  <cp:revision>1</cp:revision>
  <dcterms:modified xsi:type="dcterms:W3CDTF">2020-05-22T02:11:02Z</dcterms:modified>
</cp:coreProperties>
</file>